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sldIdLst>
    <p:sldId id="258" r:id="rId2"/>
    <p:sldId id="259" r:id="rId3"/>
    <p:sldId id="328" r:id="rId4"/>
    <p:sldId id="308" r:id="rId5"/>
    <p:sldId id="309" r:id="rId6"/>
    <p:sldId id="311" r:id="rId7"/>
    <p:sldId id="310" r:id="rId8"/>
    <p:sldId id="313" r:id="rId9"/>
    <p:sldId id="314" r:id="rId10"/>
    <p:sldId id="318" r:id="rId11"/>
    <p:sldId id="316" r:id="rId12"/>
    <p:sldId id="319" r:id="rId13"/>
    <p:sldId id="321" r:id="rId14"/>
    <p:sldId id="320" r:id="rId15"/>
    <p:sldId id="312" r:id="rId16"/>
    <p:sldId id="304" r:id="rId17"/>
    <p:sldId id="322" r:id="rId18"/>
    <p:sldId id="323" r:id="rId19"/>
    <p:sldId id="329" r:id="rId20"/>
    <p:sldId id="305" r:id="rId21"/>
    <p:sldId id="324" r:id="rId22"/>
    <p:sldId id="261" r:id="rId23"/>
    <p:sldId id="306" r:id="rId24"/>
    <p:sldId id="263" r:id="rId25"/>
    <p:sldId id="264"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9" r:id="rId39"/>
    <p:sldId id="265" r:id="rId40"/>
    <p:sldId id="326" r:id="rId41"/>
    <p:sldId id="327" r:id="rId42"/>
    <p:sldId id="290" r:id="rId43"/>
    <p:sldId id="292" r:id="rId44"/>
    <p:sldId id="293" r:id="rId45"/>
    <p:sldId id="294" r:id="rId46"/>
    <p:sldId id="298" r:id="rId47"/>
    <p:sldId id="299" r:id="rId48"/>
    <p:sldId id="300" r:id="rId49"/>
    <p:sldId id="302" r:id="rId50"/>
    <p:sldId id="303" r:id="rId51"/>
    <p:sldId id="283" r:id="rId52"/>
    <p:sldId id="284" r:id="rId53"/>
    <p:sldId id="285" r:id="rId54"/>
    <p:sldId id="287" r:id="rId55"/>
    <p:sldId id="288" r:id="rId56"/>
    <p:sldId id="289" r:id="rId57"/>
    <p:sldId id="295" r:id="rId58"/>
    <p:sldId id="296" r:id="rId59"/>
    <p:sldId id="297" r:id="rId60"/>
    <p:sldId id="278"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307" autoAdjust="0"/>
  </p:normalViewPr>
  <p:slideViewPr>
    <p:cSldViewPr snapToGrid="0">
      <p:cViewPr varScale="1">
        <p:scale>
          <a:sx n="95" d="100"/>
          <a:sy n="95" d="100"/>
        </p:scale>
        <p:origin x="2064" y="72"/>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99C95524-1F38-440D-B194-8F7A7FEC30B6}" type="datetimeFigureOut">
              <a:rPr lang="en-GB"/>
              <a:pPr>
                <a:defRPr/>
              </a:pPr>
              <a:t>24/03/2017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51520757-9984-4E65-8E32-096F66D024F3}" type="slidenum">
              <a:rPr lang="en-GB"/>
              <a:pPr>
                <a:defRPr/>
              </a:pPr>
              <a:t>‹#›</a:t>
            </a:fld>
            <a:endParaRPr lang="en-GB"/>
          </a:p>
        </p:txBody>
      </p:sp>
    </p:spTree>
    <p:extLst>
      <p:ext uri="{BB962C8B-B14F-4D97-AF65-F5344CB8AC3E}">
        <p14:creationId xmlns:p14="http://schemas.microsoft.com/office/powerpoint/2010/main" val="1383027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Sleight_of_hand"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n.wikipedia.org/wiki/Introspection_illusion#cite_note-Johansson2005-13"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Sleight_of_han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n.wikipedia.org/wiki/Introspection_illusion#cite_note-Johansson2005-1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9AF823-05C5-4437-B394-C2FDF08D7738}" type="slidenum">
              <a:rPr lang="en-GB" altLang="en-US">
                <a:latin typeface="Times New Roman" panose="02020603050405020304" pitchFamily="18" charset="0"/>
                <a:ea typeface="ＭＳ Ｐゴシック" panose="020B0600070205080204" pitchFamily="34" charset="-128"/>
              </a:rPr>
              <a:pPr/>
              <a:t>1</a:t>
            </a:fld>
            <a:endParaRPr lang="en-GB" altLang="en-US">
              <a:latin typeface="Times New Roman" panose="02020603050405020304" pitchFamily="18" charset="0"/>
              <a:ea typeface="ＭＳ Ｐゴシック" panose="020B0600070205080204" pitchFamily="34" charset="-128"/>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063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shopper was more likely to redeem a coupon to exploit, the longer the exploitation streak,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whereas a coupon to explore was more likely to be redeemed the more recently a shopper had explored.</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13</a:t>
            </a:fld>
            <a:endParaRPr lang="en-GB"/>
          </a:p>
        </p:txBody>
      </p:sp>
    </p:spTree>
    <p:extLst>
      <p:ext uri="{BB962C8B-B14F-4D97-AF65-F5344CB8AC3E}">
        <p14:creationId xmlns:p14="http://schemas.microsoft.com/office/powerpoint/2010/main" val="167397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shopper was more likely to redeem a coupon to exploit the longer the exploitation streak,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whereas a coupon to explore was more likely to be redeemed the more recently a shopper had explored.</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14</a:t>
            </a:fld>
            <a:endParaRPr lang="en-GB"/>
          </a:p>
        </p:txBody>
      </p:sp>
    </p:spTree>
    <p:extLst>
      <p:ext uri="{BB962C8B-B14F-4D97-AF65-F5344CB8AC3E}">
        <p14:creationId xmlns:p14="http://schemas.microsoft.com/office/powerpoint/2010/main" val="303422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15</a:t>
            </a:fld>
            <a:endParaRPr lang="en-GB"/>
          </a:p>
        </p:txBody>
      </p:sp>
    </p:spTree>
    <p:extLst>
      <p:ext uri="{BB962C8B-B14F-4D97-AF65-F5344CB8AC3E}">
        <p14:creationId xmlns:p14="http://schemas.microsoft.com/office/powerpoint/2010/main" val="10564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 set up a tasting venue at a local supermarket and invited </a:t>
            </a:r>
            <a:r>
              <a:rPr lang="en-GB" sz="1200" b="0" i="0" kern="1200" dirty="0" err="1" smtClean="0">
                <a:solidFill>
                  <a:schemeClr val="tx1"/>
                </a:solidFill>
                <a:effectLst/>
                <a:latin typeface="+mn-lt"/>
                <a:ea typeface="+mn-ea"/>
                <a:cs typeface="+mn-cs"/>
              </a:rPr>
              <a:t>passerby</a:t>
            </a:r>
            <a:r>
              <a:rPr lang="en-GB" sz="1200" b="0" i="0" kern="1200" dirty="0" smtClean="0">
                <a:solidFill>
                  <a:schemeClr val="tx1"/>
                </a:solidFill>
                <a:effectLst/>
                <a:latin typeface="+mn-lt"/>
                <a:ea typeface="+mn-ea"/>
                <a:cs typeface="+mn-cs"/>
              </a:rPr>
              <a:t> shoppers to sample two different varieties of jam and tea, and to decide which alternative in each pair they preferred the most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Immediately after the participants had made their choice, we asked them to again sample the chosen alternative, and to verbally explain why they chose the way they did.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At this point we secretly switched the contents of the sample containers, so that the outcome of the choice became the opposite of what the participants intended. </a:t>
            </a:r>
            <a:endParaRPr lang="en-GB" dirty="0"/>
          </a:p>
        </p:txBody>
      </p:sp>
      <p:sp>
        <p:nvSpPr>
          <p:cNvPr id="4" name="Slide Number Placeholder 3"/>
          <p:cNvSpPr>
            <a:spLocks noGrp="1"/>
          </p:cNvSpPr>
          <p:nvPr>
            <p:ph type="sldNum" sz="quarter" idx="10"/>
          </p:nvPr>
        </p:nvSpPr>
        <p:spPr/>
        <p:txBody>
          <a:bodyPr/>
          <a:lstStyle/>
          <a:p>
            <a:fld id="{930A164C-737C-40FC-BEA9-1FA8E18AF37B}" type="slidenum">
              <a:rPr lang="en-GB" smtClean="0"/>
              <a:t>16</a:t>
            </a:fld>
            <a:endParaRPr lang="en-GB"/>
          </a:p>
        </p:txBody>
      </p:sp>
    </p:spTree>
    <p:extLst>
      <p:ext uri="{BB962C8B-B14F-4D97-AF65-F5344CB8AC3E}">
        <p14:creationId xmlns:p14="http://schemas.microsoft.com/office/powerpoint/2010/main" val="120691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Peter Johansson investigated subjects' insight into their own preferences using a new technique.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Subjects saw two photographs of people and were asked which they found more attractive. They were given a closer look at their "chosen" photograph and asked to verbally explain their choice.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However, in some trials, the experimenter had slipped them the other photograph rather than the one they had chosen, using </a:t>
            </a:r>
            <a:r>
              <a:rPr lang="en-GB" sz="1200" b="0" i="0" u="none" strike="noStrike" kern="1200" dirty="0" smtClean="0">
                <a:solidFill>
                  <a:schemeClr val="tx1"/>
                </a:solidFill>
                <a:effectLst/>
                <a:latin typeface="+mn-lt"/>
                <a:ea typeface="+mn-ea"/>
                <a:cs typeface="+mn-cs"/>
                <a:hlinkClick r:id="rId3" tooltip="Sleight of hand"/>
              </a:rPr>
              <a:t>sleight of hand</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a:rPr>
              <a:t>[13]</a:t>
            </a:r>
            <a:r>
              <a:rPr lang="en-GB" sz="1200" b="0" i="0" kern="1200" dirty="0" smtClean="0">
                <a:solidFill>
                  <a:schemeClr val="tx1"/>
                </a:solidFill>
                <a:effectLst/>
                <a:latin typeface="+mn-lt"/>
                <a:ea typeface="+mn-ea"/>
                <a:cs typeface="+mn-cs"/>
              </a:rPr>
              <a:t>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majority of subjects failed to notice that the picture they were looking at did not match the one they had chosen just seconds before</a:t>
            </a:r>
            <a:endParaRPr lang="en-GB" dirty="0"/>
          </a:p>
        </p:txBody>
      </p:sp>
      <p:sp>
        <p:nvSpPr>
          <p:cNvPr id="4" name="Slide Number Placeholder 3"/>
          <p:cNvSpPr>
            <a:spLocks noGrp="1"/>
          </p:cNvSpPr>
          <p:nvPr>
            <p:ph type="sldNum" sz="quarter" idx="10"/>
          </p:nvPr>
        </p:nvSpPr>
        <p:spPr/>
        <p:txBody>
          <a:bodyPr/>
          <a:lstStyle/>
          <a:p>
            <a:fld id="{930A164C-737C-40FC-BEA9-1FA8E18AF37B}" type="slidenum">
              <a:rPr lang="en-GB" smtClean="0"/>
              <a:t>17</a:t>
            </a:fld>
            <a:endParaRPr lang="en-GB"/>
          </a:p>
        </p:txBody>
      </p:sp>
    </p:spTree>
    <p:extLst>
      <p:ext uri="{BB962C8B-B14F-4D97-AF65-F5344CB8AC3E}">
        <p14:creationId xmlns:p14="http://schemas.microsoft.com/office/powerpoint/2010/main" val="228428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Peter Johansson investigated subjects' insight into their own preferences using a new technique.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Subjects saw two photographs of people and were asked which they found more attractive. They were given a closer look at their "chosen" photograph and asked to verbally explain their choice.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However, in some trials, the experimenter had slipped them the other photograph rather than the one they had chosen, using </a:t>
            </a:r>
            <a:r>
              <a:rPr lang="en-GB" sz="1200" b="0" i="0" u="none" strike="noStrike" kern="1200" dirty="0" smtClean="0">
                <a:solidFill>
                  <a:schemeClr val="tx1"/>
                </a:solidFill>
                <a:effectLst/>
                <a:latin typeface="+mn-lt"/>
                <a:ea typeface="+mn-ea"/>
                <a:cs typeface="+mn-cs"/>
                <a:hlinkClick r:id="rId3" tooltip="Sleight of hand"/>
              </a:rPr>
              <a:t>sleight of hand</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
              </a:rPr>
              <a:t>[13]</a:t>
            </a:r>
            <a:r>
              <a:rPr lang="en-GB" sz="1200" b="0" i="0" kern="1200" dirty="0" smtClean="0">
                <a:solidFill>
                  <a:schemeClr val="tx1"/>
                </a:solidFill>
                <a:effectLst/>
                <a:latin typeface="+mn-lt"/>
                <a:ea typeface="+mn-ea"/>
                <a:cs typeface="+mn-cs"/>
              </a:rPr>
              <a:t>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majority of subjects failed to notice that the picture they were looking at did not match the one they had chosen just seconds before</a:t>
            </a:r>
            <a:endParaRPr lang="en-GB" dirty="0"/>
          </a:p>
        </p:txBody>
      </p:sp>
      <p:sp>
        <p:nvSpPr>
          <p:cNvPr id="4" name="Slide Number Placeholder 3"/>
          <p:cNvSpPr>
            <a:spLocks noGrp="1"/>
          </p:cNvSpPr>
          <p:nvPr>
            <p:ph type="sldNum" sz="quarter" idx="10"/>
          </p:nvPr>
        </p:nvSpPr>
        <p:spPr/>
        <p:txBody>
          <a:bodyPr/>
          <a:lstStyle/>
          <a:p>
            <a:fld id="{930A164C-737C-40FC-BEA9-1FA8E18AF37B}" type="slidenum">
              <a:rPr lang="en-GB" smtClean="0"/>
              <a:t>18</a:t>
            </a:fld>
            <a:endParaRPr lang="en-GB"/>
          </a:p>
        </p:txBody>
      </p:sp>
    </p:spTree>
    <p:extLst>
      <p:ext uri="{BB962C8B-B14F-4D97-AF65-F5344CB8AC3E}">
        <p14:creationId xmlns:p14="http://schemas.microsoft.com/office/powerpoint/2010/main" val="198015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19</a:t>
            </a:fld>
            <a:endParaRPr lang="en-GB"/>
          </a:p>
        </p:txBody>
      </p:sp>
    </p:spTree>
    <p:extLst>
      <p:ext uri="{BB962C8B-B14F-4D97-AF65-F5344CB8AC3E}">
        <p14:creationId xmlns:p14="http://schemas.microsoft.com/office/powerpoint/2010/main" val="163902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Like TTB heuristic</a:t>
            </a:r>
            <a:endParaRPr lang="en-US" altLang="en-US" smtClean="0">
              <a:latin typeface="Times New Roman" panose="02020603050405020304" pitchFamily="18" charset="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0BFF70-D61B-442C-BED5-3449357706B3}" type="slidenum">
              <a:rPr lang="en-GB" altLang="en-US">
                <a:latin typeface="Times New Roman" panose="02020603050405020304" pitchFamily="18" charset="0"/>
                <a:ea typeface="ＭＳ Ｐゴシック" panose="020B0600070205080204" pitchFamily="34" charset="-128"/>
              </a:rPr>
              <a:pPr/>
              <a:t>36</a:t>
            </a:fld>
            <a:endParaRPr lang="en-GB"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3473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Times New Roman" panose="02020603050405020304" pitchFamily="18" charset="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3C4F81-5C06-4CB5-A718-6CEC1A3B2A10}" type="slidenum">
              <a:rPr lang="en-GB" altLang="en-US">
                <a:latin typeface="Times New Roman" panose="02020603050405020304" pitchFamily="18" charset="0"/>
                <a:ea typeface="ＭＳ Ｐゴシック" panose="020B0600070205080204" pitchFamily="34" charset="-128"/>
              </a:rPr>
              <a:pPr/>
              <a:t>38</a:t>
            </a:fld>
            <a:endParaRPr lang="en-GB"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65116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One of the most important findings from prior consumer research is that the same individual may use a variety of different strategies when making decisions. </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39</a:t>
            </a:fld>
            <a:endParaRPr lang="en-GB"/>
          </a:p>
        </p:txBody>
      </p:sp>
    </p:spTree>
    <p:extLst>
      <p:ext uri="{BB962C8B-B14F-4D97-AF65-F5344CB8AC3E}">
        <p14:creationId xmlns:p14="http://schemas.microsoft.com/office/powerpoint/2010/main" val="282713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Effective decision-making requires balancing exploratory and exploitative behaviour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For example, finding a restaurant that is better than one’s current favourite requires some exploration. </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4</a:t>
            </a:fld>
            <a:endParaRPr lang="en-GB"/>
          </a:p>
        </p:txBody>
      </p:sp>
    </p:spTree>
    <p:extLst>
      <p:ext uri="{BB962C8B-B14F-4D97-AF65-F5344CB8AC3E}">
        <p14:creationId xmlns:p14="http://schemas.microsoft.com/office/powerpoint/2010/main" val="344125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One of the most important findings from prior consumer research is that the same individual may use a variety of different strategies when making decisions. </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40</a:t>
            </a:fld>
            <a:endParaRPr lang="en-GB"/>
          </a:p>
        </p:txBody>
      </p:sp>
    </p:spTree>
    <p:extLst>
      <p:ext uri="{BB962C8B-B14F-4D97-AF65-F5344CB8AC3E}">
        <p14:creationId xmlns:p14="http://schemas.microsoft.com/office/powerpoint/2010/main" val="1001645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B64630-25DD-4B3D-BCCC-723B5D24EBED}" type="slidenum">
              <a:rPr lang="en-GB" altLang="en-US">
                <a:latin typeface="Times New Roman" panose="02020603050405020304" pitchFamily="18" charset="0"/>
                <a:ea typeface="ＭＳ Ｐゴシック" panose="020B0600070205080204" pitchFamily="34" charset="-128"/>
              </a:rPr>
              <a:pPr/>
              <a:t>43</a:t>
            </a:fld>
            <a:endParaRPr lang="en-GB" altLang="en-US">
              <a:latin typeface="Times New Roman" panose="02020603050405020304" pitchFamily="18" charset="0"/>
              <a:ea typeface="ＭＳ Ｐゴシック" panose="020B0600070205080204" pitchFamily="34" charset="-128"/>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Hard to justify choice  between AIWA and SONY in (A), so rather wait. No problem in B.</a:t>
            </a:r>
          </a:p>
        </p:txBody>
      </p:sp>
    </p:spTree>
    <p:extLst>
      <p:ext uri="{BB962C8B-B14F-4D97-AF65-F5344CB8AC3E}">
        <p14:creationId xmlns:p14="http://schemas.microsoft.com/office/powerpoint/2010/main" val="349780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AD31CF-C3CB-4732-9449-DD0D324918C7}" type="slidenum">
              <a:rPr lang="en-GB" altLang="en-US">
                <a:latin typeface="Times New Roman" panose="02020603050405020304" pitchFamily="18" charset="0"/>
                <a:ea typeface="ＭＳ Ｐゴシック" panose="020B0600070205080204" pitchFamily="34" charset="-128"/>
              </a:rPr>
              <a:pPr/>
              <a:t>44</a:t>
            </a:fld>
            <a:endParaRPr lang="en-GB" altLang="en-US">
              <a:latin typeface="Times New Roman" panose="02020603050405020304" pitchFamily="18" charset="0"/>
              <a:ea typeface="ＭＳ Ｐゴシック" panose="020B0600070205080204"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Hard to justify choice  between AIWA and SONY in (A), so rather wait. No problem in B.</a:t>
            </a:r>
          </a:p>
        </p:txBody>
      </p:sp>
    </p:spTree>
    <p:extLst>
      <p:ext uri="{BB962C8B-B14F-4D97-AF65-F5344CB8AC3E}">
        <p14:creationId xmlns:p14="http://schemas.microsoft.com/office/powerpoint/2010/main" val="38448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Also...Hsee ‘evaluability’</a:t>
            </a:r>
            <a:endParaRPr lang="en-US" altLang="en-US" smtClean="0">
              <a:latin typeface="Times New Roman" panose="02020603050405020304" pitchFamily="18" charset="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19FC1B-2A6E-4420-A2CE-9403637D533A}" type="slidenum">
              <a:rPr lang="en-GB" altLang="en-US">
                <a:latin typeface="Times New Roman" panose="02020603050405020304" pitchFamily="18" charset="0"/>
                <a:ea typeface="ＭＳ Ｐゴシック" panose="020B0600070205080204" pitchFamily="34" charset="-128"/>
              </a:rPr>
              <a:pPr/>
              <a:t>45</a:t>
            </a:fld>
            <a:endParaRPr lang="en-GB"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1336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But...how much is too much choice?</a:t>
            </a:r>
            <a:endParaRPr lang="en-US" altLang="en-US" smtClean="0">
              <a:latin typeface="Times New Roman" panose="02020603050405020304" pitchFamily="18" charset="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0249ED-1DB4-475B-A010-14199DC94954}" type="slidenum">
              <a:rPr lang="en-GB" altLang="en-US">
                <a:latin typeface="Times New Roman" panose="02020603050405020304" pitchFamily="18" charset="0"/>
                <a:ea typeface="ＭＳ Ｐゴシック" panose="020B0600070205080204" pitchFamily="34" charset="-128"/>
              </a:rPr>
              <a:pPr/>
              <a:t>48</a:t>
            </a:fld>
            <a:endParaRPr lang="en-GB"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32332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BAC8CF-75FF-4A5D-8CD9-938F97B220CE}" type="slidenum">
              <a:rPr lang="en-GB" altLang="en-US">
                <a:latin typeface="Times New Roman" panose="02020603050405020304" pitchFamily="18" charset="0"/>
                <a:ea typeface="ＭＳ Ｐゴシック" panose="020B0600070205080204" pitchFamily="34" charset="-128"/>
              </a:rPr>
              <a:pPr/>
              <a:t>53</a:t>
            </a:fld>
            <a:endParaRPr lang="en-GB" altLang="en-US">
              <a:latin typeface="Times New Roman" panose="02020603050405020304" pitchFamily="18" charset="0"/>
              <a:ea typeface="ＭＳ Ｐゴシック" panose="020B0600070205080204" pitchFamily="34"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Bad attributes are reasons for cancellation. Good</a:t>
            </a:r>
          </a:p>
          <a:p>
            <a:pPr>
              <a:spcBef>
                <a:spcPct val="0"/>
              </a:spcBef>
            </a:pPr>
            <a:endParaRPr lang="en-GB" altLang="en-US" smtClean="0">
              <a:latin typeface="Times New Roman" panose="02020603050405020304" pitchFamily="18" charset="0"/>
              <a:ea typeface="ＭＳ Ｐゴシック" panose="020B0600070205080204" pitchFamily="34" charset="-128"/>
            </a:endParaRPr>
          </a:p>
          <a:p>
            <a:pPr>
              <a:spcBef>
                <a:spcPct val="0"/>
              </a:spcBef>
            </a:pPr>
            <a:r>
              <a:rPr lang="en-GB" altLang="en-US" smtClean="0">
                <a:latin typeface="Times New Roman" panose="02020603050405020304" pitchFamily="18" charset="0"/>
                <a:ea typeface="ＭＳ Ｐゴシック" panose="020B0600070205080204" pitchFamily="34" charset="-128"/>
              </a:rPr>
              <a:t>Prefer: Imagine that you are planning a week vacation in a warm spot </a:t>
            </a: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6432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266638-BF73-45C9-B917-C19D1FFFB7E1}" type="slidenum">
              <a:rPr lang="en-GB" altLang="en-US">
                <a:latin typeface="Times New Roman" panose="02020603050405020304" pitchFamily="18" charset="0"/>
                <a:ea typeface="ＭＳ Ｐゴシック" panose="020B0600070205080204" pitchFamily="34" charset="-128"/>
              </a:rPr>
              <a:pPr/>
              <a:t>54</a:t>
            </a:fld>
            <a:endParaRPr lang="en-GB" altLang="en-US">
              <a:latin typeface="Times New Roman" panose="02020603050405020304" pitchFamily="18" charset="0"/>
              <a:ea typeface="ＭＳ Ｐゴシック" panose="020B0600070205080204" pitchFamily="34" charset="-128"/>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Bad attributes are reasons for cancellation. Good</a:t>
            </a:r>
          </a:p>
          <a:p>
            <a:pPr>
              <a:spcBef>
                <a:spcPct val="0"/>
              </a:spcBef>
            </a:pPr>
            <a:endParaRPr lang="en-GB" altLang="en-US" smtClean="0">
              <a:latin typeface="Times New Roman" panose="02020603050405020304" pitchFamily="18" charset="0"/>
              <a:ea typeface="ＭＳ Ｐゴシック" panose="020B0600070205080204" pitchFamily="34" charset="-128"/>
            </a:endParaRPr>
          </a:p>
          <a:p>
            <a:pPr>
              <a:spcBef>
                <a:spcPct val="0"/>
              </a:spcBef>
            </a:pPr>
            <a:r>
              <a:rPr lang="en-GB" altLang="en-US" smtClean="0">
                <a:latin typeface="Times New Roman" panose="02020603050405020304" pitchFamily="18" charset="0"/>
                <a:ea typeface="ＭＳ Ｐゴシック" panose="020B0600070205080204" pitchFamily="34" charset="-128"/>
              </a:rPr>
              <a:t>Prefer: Imagine that you are planning a week vacation in a warm spot </a:t>
            </a: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83744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1EAE0D-38AB-4886-9E9D-37FEBFA66A94}" type="slidenum">
              <a:rPr lang="en-GB" altLang="en-US">
                <a:latin typeface="Times New Roman" panose="02020603050405020304" pitchFamily="18" charset="0"/>
                <a:ea typeface="ＭＳ Ｐゴシック" panose="020B0600070205080204" pitchFamily="34" charset="-128"/>
              </a:rPr>
              <a:pPr/>
              <a:t>55</a:t>
            </a:fld>
            <a:endParaRPr lang="en-GB" altLang="en-US">
              <a:latin typeface="Times New Roman" panose="02020603050405020304" pitchFamily="18" charset="0"/>
              <a:ea typeface="ＭＳ Ｐゴシック" panose="020B0600070205080204" pitchFamily="34" charset="-128"/>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Times New Roman" panose="02020603050405020304" pitchFamily="18" charset="0"/>
                <a:ea typeface="ＭＳ Ｐゴシック" panose="020B0600070205080204" pitchFamily="34" charset="-128"/>
              </a:rPr>
              <a:t>Bad attributes are reasons for cancellation. Good</a:t>
            </a:r>
          </a:p>
          <a:p>
            <a:pPr>
              <a:spcBef>
                <a:spcPct val="0"/>
              </a:spcBef>
            </a:pPr>
            <a:endParaRPr lang="en-GB" altLang="en-US" smtClean="0">
              <a:latin typeface="Times New Roman" panose="02020603050405020304" pitchFamily="18" charset="0"/>
              <a:ea typeface="ＭＳ Ｐゴシック" panose="020B0600070205080204" pitchFamily="34" charset="-128"/>
            </a:endParaRPr>
          </a:p>
          <a:p>
            <a:pPr>
              <a:spcBef>
                <a:spcPct val="0"/>
              </a:spcBef>
            </a:pPr>
            <a:r>
              <a:rPr lang="en-GB" altLang="en-US" smtClean="0">
                <a:latin typeface="Times New Roman" panose="02020603050405020304" pitchFamily="18" charset="0"/>
                <a:ea typeface="ＭＳ Ｐゴシック" panose="020B0600070205080204" pitchFamily="34" charset="-128"/>
              </a:rPr>
              <a:t>Prefer: Imagine that you are planning a week vacation in a warm spot </a:t>
            </a: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6449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For example, one may give a restaurant a second chance after a year has passed because the service could have improved in the interim. </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5</a:t>
            </a:fld>
            <a:endParaRPr lang="en-GB"/>
          </a:p>
        </p:txBody>
      </p:sp>
    </p:spTree>
    <p:extLst>
      <p:ext uri="{BB962C8B-B14F-4D97-AF65-F5344CB8AC3E}">
        <p14:creationId xmlns:p14="http://schemas.microsoft.com/office/powerpoint/2010/main" val="375515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6</a:t>
            </a:fld>
            <a:endParaRPr lang="en-GB"/>
          </a:p>
        </p:txBody>
      </p:sp>
    </p:spTree>
    <p:extLst>
      <p:ext uri="{BB962C8B-B14F-4D97-AF65-F5344CB8AC3E}">
        <p14:creationId xmlns:p14="http://schemas.microsoft.com/office/powerpoint/2010/main" val="387572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With objective rewards, the likelihood of exploring increases the longer it has been since exploring </a:t>
            </a:r>
          </a:p>
          <a:p>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people alter their preferences to match their choices, then patterns of exploration should be opposite to that found with objective monetary rewards.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instead preferences conform to choices, then people should become less likely to explore the more they exploit.</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7</a:t>
            </a:fld>
            <a:endParaRPr lang="en-GB"/>
          </a:p>
        </p:txBody>
      </p:sp>
    </p:spTree>
    <p:extLst>
      <p:ext uri="{BB962C8B-B14F-4D97-AF65-F5344CB8AC3E}">
        <p14:creationId xmlns:p14="http://schemas.microsoft.com/office/powerpoint/2010/main" val="75657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With objective rewards, the likelihood of exploring increases the longer it has been since exploring </a:t>
            </a:r>
          </a:p>
          <a:p>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people alter their preferences to match their choices, then patterns of exploration should be opposite to that found with objective monetary rewards.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instead preferences conform to choices, then people should become less likely to explore the more they exploit.</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8</a:t>
            </a:fld>
            <a:endParaRPr lang="en-GB"/>
          </a:p>
        </p:txBody>
      </p:sp>
    </p:spTree>
    <p:extLst>
      <p:ext uri="{BB962C8B-B14F-4D97-AF65-F5344CB8AC3E}">
        <p14:creationId xmlns:p14="http://schemas.microsoft.com/office/powerpoint/2010/main" val="139884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10</a:t>
            </a:fld>
            <a:endParaRPr lang="en-GB"/>
          </a:p>
        </p:txBody>
      </p:sp>
    </p:spTree>
    <p:extLst>
      <p:ext uri="{BB962C8B-B14F-4D97-AF65-F5344CB8AC3E}">
        <p14:creationId xmlns:p14="http://schemas.microsoft.com/office/powerpoint/2010/main" val="401950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median split of exploitation streaks by shopper revealed that, in line with the predictions for coherency maximization, people were overall less likely to explore on their next purchase when currently on a long run of exploitative choices. </a:t>
            </a:r>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11</a:t>
            </a:fld>
            <a:endParaRPr lang="en-GB"/>
          </a:p>
        </p:txBody>
      </p:sp>
    </p:spTree>
    <p:extLst>
      <p:ext uri="{BB962C8B-B14F-4D97-AF65-F5344CB8AC3E}">
        <p14:creationId xmlns:p14="http://schemas.microsoft.com/office/powerpoint/2010/main" val="173870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1520757-9984-4E65-8E32-096F66D024F3}" type="slidenum">
              <a:rPr lang="en-GB" smtClean="0"/>
              <a:pPr>
                <a:defRPr/>
              </a:pPr>
              <a:t>12</a:t>
            </a:fld>
            <a:endParaRPr lang="en-GB"/>
          </a:p>
        </p:txBody>
      </p:sp>
    </p:spTree>
    <p:extLst>
      <p:ext uri="{BB962C8B-B14F-4D97-AF65-F5344CB8AC3E}">
        <p14:creationId xmlns:p14="http://schemas.microsoft.com/office/powerpoint/2010/main" val="3758919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Orange_716_ppt_small"/>
          <p:cNvPicPr>
            <a:picLocks noChangeAspect="1" noChangeArrowheads="1"/>
          </p:cNvPicPr>
          <p:nvPr userDrawn="1"/>
        </p:nvPicPr>
        <p:blipFill>
          <a:blip r:embed="rId2">
            <a:extLst>
              <a:ext uri="{28A0092B-C50C-407E-A947-70E740481C1C}">
                <a14:useLocalDpi xmlns:a14="http://schemas.microsoft.com/office/drawing/2010/main" val="0"/>
              </a:ext>
            </a:extLst>
          </a:blip>
          <a:srcRect l="21991" t="33252" r="3369"/>
          <a:stretch>
            <a:fillRect/>
          </a:stretch>
        </p:blipFill>
        <p:spPr bwMode="auto">
          <a:xfrm>
            <a:off x="0" y="-7938"/>
            <a:ext cx="914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smtClean="0"/>
            </a:lvl1pPr>
          </a:lstStyle>
          <a:p>
            <a:pPr>
              <a:defRPr/>
            </a:pPr>
            <a:endParaRPr lang="en-US"/>
          </a:p>
        </p:txBody>
      </p:sp>
    </p:spTree>
    <p:extLst>
      <p:ext uri="{BB962C8B-B14F-4D97-AF65-F5344CB8AC3E}">
        <p14:creationId xmlns:p14="http://schemas.microsoft.com/office/powerpoint/2010/main" val="354722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5D95353-505B-4D6A-B9DB-10770BE0DC2A}" type="slidenum">
              <a:rPr lang="en-US"/>
              <a:pPr>
                <a:defRPr/>
              </a:pPr>
              <a:t>‹#›</a:t>
            </a:fld>
            <a:endParaRPr lang="en-US"/>
          </a:p>
        </p:txBody>
      </p:sp>
    </p:spTree>
    <p:extLst>
      <p:ext uri="{BB962C8B-B14F-4D97-AF65-F5344CB8AC3E}">
        <p14:creationId xmlns:p14="http://schemas.microsoft.com/office/powerpoint/2010/main" val="242589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32A0F8C-D023-4B1E-9EA0-E8FCB5D8E328}" type="slidenum">
              <a:rPr lang="en-US"/>
              <a:pPr>
                <a:defRPr/>
              </a:pPr>
              <a:t>‹#›</a:t>
            </a:fld>
            <a:endParaRPr lang="en-US"/>
          </a:p>
        </p:txBody>
      </p:sp>
    </p:spTree>
    <p:extLst>
      <p:ext uri="{BB962C8B-B14F-4D97-AF65-F5344CB8AC3E}">
        <p14:creationId xmlns:p14="http://schemas.microsoft.com/office/powerpoint/2010/main" val="390544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3B40087-C0A2-4067-AA3A-A09EB8E79C3C}" type="slidenum">
              <a:rPr lang="en-US"/>
              <a:pPr>
                <a:defRPr/>
              </a:pPr>
              <a:t>‹#›</a:t>
            </a:fld>
            <a:endParaRPr lang="en-US"/>
          </a:p>
        </p:txBody>
      </p:sp>
    </p:spTree>
    <p:extLst>
      <p:ext uri="{BB962C8B-B14F-4D97-AF65-F5344CB8AC3E}">
        <p14:creationId xmlns:p14="http://schemas.microsoft.com/office/powerpoint/2010/main" val="3557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BF9BDF-21DF-4632-8426-F4D183FF194A}" type="slidenum">
              <a:rPr lang="en-US"/>
              <a:pPr>
                <a:defRPr/>
              </a:pPr>
              <a:t>‹#›</a:t>
            </a:fld>
            <a:endParaRPr lang="en-US"/>
          </a:p>
        </p:txBody>
      </p:sp>
    </p:spTree>
    <p:extLst>
      <p:ext uri="{BB962C8B-B14F-4D97-AF65-F5344CB8AC3E}">
        <p14:creationId xmlns:p14="http://schemas.microsoft.com/office/powerpoint/2010/main" val="6842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4F6D0205-F180-4C8E-8AA1-8C44E7CEB622}" type="slidenum">
              <a:rPr lang="en-US"/>
              <a:pPr>
                <a:defRPr/>
              </a:pPr>
              <a:t>‹#›</a:t>
            </a:fld>
            <a:endParaRPr lang="en-US"/>
          </a:p>
        </p:txBody>
      </p:sp>
    </p:spTree>
    <p:extLst>
      <p:ext uri="{BB962C8B-B14F-4D97-AF65-F5344CB8AC3E}">
        <p14:creationId xmlns:p14="http://schemas.microsoft.com/office/powerpoint/2010/main" val="2504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5E0CB559-D694-4392-8FF7-A726EF728434}" type="slidenum">
              <a:rPr lang="en-US"/>
              <a:pPr>
                <a:defRPr/>
              </a:pPr>
              <a:t>‹#›</a:t>
            </a:fld>
            <a:endParaRPr lang="en-US"/>
          </a:p>
        </p:txBody>
      </p:sp>
    </p:spTree>
    <p:extLst>
      <p:ext uri="{BB962C8B-B14F-4D97-AF65-F5344CB8AC3E}">
        <p14:creationId xmlns:p14="http://schemas.microsoft.com/office/powerpoint/2010/main" val="331730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FEFAF38-A38B-41A1-AC9D-096A23B5BA84}" type="slidenum">
              <a:rPr lang="en-US"/>
              <a:pPr>
                <a:defRPr/>
              </a:pPr>
              <a:t>‹#›</a:t>
            </a:fld>
            <a:endParaRPr lang="en-US"/>
          </a:p>
        </p:txBody>
      </p:sp>
    </p:spTree>
    <p:extLst>
      <p:ext uri="{BB962C8B-B14F-4D97-AF65-F5344CB8AC3E}">
        <p14:creationId xmlns:p14="http://schemas.microsoft.com/office/powerpoint/2010/main" val="390647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0CF05C-A8A4-433E-BDAB-B96FD3A07844}" type="slidenum">
              <a:rPr lang="en-US"/>
              <a:pPr>
                <a:defRPr/>
              </a:pPr>
              <a:t>‹#›</a:t>
            </a:fld>
            <a:endParaRPr lang="en-US"/>
          </a:p>
        </p:txBody>
      </p:sp>
    </p:spTree>
    <p:extLst>
      <p:ext uri="{BB962C8B-B14F-4D97-AF65-F5344CB8AC3E}">
        <p14:creationId xmlns:p14="http://schemas.microsoft.com/office/powerpoint/2010/main" val="28219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A2A9C96-FAA9-4328-9546-B32766E9C209}" type="slidenum">
              <a:rPr lang="en-US"/>
              <a:pPr>
                <a:defRPr/>
              </a:pPr>
              <a:t>‹#›</a:t>
            </a:fld>
            <a:endParaRPr lang="en-US"/>
          </a:p>
        </p:txBody>
      </p:sp>
    </p:spTree>
    <p:extLst>
      <p:ext uri="{BB962C8B-B14F-4D97-AF65-F5344CB8AC3E}">
        <p14:creationId xmlns:p14="http://schemas.microsoft.com/office/powerpoint/2010/main" val="315219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48C1945-8534-4160-8ACE-2ECAD9AF804F}" type="slidenum">
              <a:rPr lang="en-US"/>
              <a:pPr>
                <a:defRPr/>
              </a:pPr>
              <a:t>‹#›</a:t>
            </a:fld>
            <a:endParaRPr lang="en-US"/>
          </a:p>
        </p:txBody>
      </p:sp>
    </p:spTree>
    <p:extLst>
      <p:ext uri="{BB962C8B-B14F-4D97-AF65-F5344CB8AC3E}">
        <p14:creationId xmlns:p14="http://schemas.microsoft.com/office/powerpoint/2010/main" val="41341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Orange_716_ppt_wi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8303" t="58717" r="2190"/>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8DE8D6B-71A9-4A32-A04B-385519703B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2.warwick.ac.uk/newsandevents/knowledge/socialscience/themindisfla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2395538" y="3481388"/>
            <a:ext cx="3995737" cy="450850"/>
          </a:xfrm>
        </p:spPr>
        <p:txBody>
          <a:bodyPr/>
          <a:lstStyle/>
          <a:p>
            <a:pPr algn="ctr" eaLnBrk="1" hangingPunct="1"/>
            <a:r>
              <a:rPr lang="en-GB" altLang="en-US" sz="2400" smtClean="0">
                <a:latin typeface="Tahoma" panose="020B0604030504040204" pitchFamily="34" charset="0"/>
                <a:ea typeface="ＭＳ Ｐゴシック" panose="020B0600070205080204" pitchFamily="34" charset="-128"/>
                <a:cs typeface="Tahoma" panose="020B0604030504040204" pitchFamily="34" charset="0"/>
              </a:rPr>
              <a:t>Paula Parpart </a:t>
            </a:r>
          </a:p>
          <a:p>
            <a:pPr algn="ctr" eaLnBrk="1" hangingPunct="1"/>
            <a:r>
              <a:rPr lang="en-GB" altLang="en-US" sz="2400" smtClean="0">
                <a:latin typeface="Tahoma" panose="020B0604030504040204" pitchFamily="34" charset="0"/>
                <a:ea typeface="ＭＳ Ｐゴシック" panose="020B0600070205080204" pitchFamily="34" charset="-128"/>
                <a:cs typeface="Tahoma" panose="020B0604030504040204" pitchFamily="34" charset="0"/>
              </a:rPr>
              <a:t>March 20</a:t>
            </a:r>
            <a:r>
              <a:rPr lang="en-GB" altLang="en-US" sz="2400" baseline="30000" smtClean="0">
                <a:latin typeface="Tahoma" panose="020B0604030504040204" pitchFamily="34" charset="0"/>
                <a:ea typeface="ＭＳ Ｐゴシック" panose="020B0600070205080204" pitchFamily="34" charset="-128"/>
                <a:cs typeface="Tahoma" panose="020B0604030504040204" pitchFamily="34" charset="0"/>
              </a:rPr>
              <a:t>th</a:t>
            </a:r>
            <a:r>
              <a:rPr lang="en-GB" altLang="en-US" sz="2400" smtClean="0">
                <a:latin typeface="Tahoma" panose="020B0604030504040204" pitchFamily="34" charset="0"/>
                <a:ea typeface="ＭＳ Ｐゴシック" panose="020B0600070205080204" pitchFamily="34" charset="-128"/>
                <a:cs typeface="Tahoma" panose="020B0604030504040204" pitchFamily="34" charset="0"/>
              </a:rPr>
              <a:t>, 2017</a:t>
            </a:r>
          </a:p>
          <a:p>
            <a:pPr algn="ctr" eaLnBrk="1" hangingPunct="1"/>
            <a:r>
              <a:rPr lang="en-GB" altLang="en-US" sz="2400" smtClean="0">
                <a:latin typeface="Tahoma" panose="020B0604030504040204" pitchFamily="34" charset="0"/>
                <a:ea typeface="ＭＳ Ｐゴシック" panose="020B0600070205080204" pitchFamily="34" charset="-128"/>
                <a:cs typeface="Tahoma" panose="020B0604030504040204" pitchFamily="34" charset="0"/>
              </a:rPr>
              <a:t>Applied Decision Making</a:t>
            </a:r>
          </a:p>
        </p:txBody>
      </p:sp>
      <p:sp>
        <p:nvSpPr>
          <p:cNvPr id="6147" name="Rectangle 2"/>
          <p:cNvSpPr>
            <a:spLocks noGrp="1" noChangeArrowheads="1"/>
          </p:cNvSpPr>
          <p:nvPr>
            <p:ph type="ctrTitle"/>
          </p:nvPr>
        </p:nvSpPr>
        <p:spPr>
          <a:xfrm>
            <a:off x="-412750" y="2209800"/>
            <a:ext cx="9429750" cy="1585913"/>
          </a:xfrm>
        </p:spPr>
        <p:txBody>
          <a:bodyPr/>
          <a:lstStyle/>
          <a:p>
            <a:pPr algn="ctr" eaLnBrk="1" hangingPunct="1"/>
            <a:r>
              <a:rPr lang="en-GB" altLang="en-US" sz="3600" dirty="0" smtClean="0">
                <a:latin typeface="Tahoma" panose="020B0604030504040204" pitchFamily="34" charset="0"/>
                <a:ea typeface="ＭＳ Ｐゴシック" panose="020B0600070205080204" pitchFamily="34" charset="-128"/>
                <a:cs typeface="Tahoma" panose="020B0604030504040204" pitchFamily="34" charset="0"/>
              </a:rPr>
              <a:t>Consumer Decision Making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endParaRPr lang="en-GB" dirty="0"/>
          </a:p>
        </p:txBody>
      </p:sp>
      <p:pic>
        <p:nvPicPr>
          <p:cNvPr id="5" name="Picture 4"/>
          <p:cNvPicPr>
            <a:picLocks noChangeAspect="1"/>
          </p:cNvPicPr>
          <p:nvPr/>
        </p:nvPicPr>
        <p:blipFill>
          <a:blip r:embed="rId3"/>
          <a:stretch>
            <a:fillRect/>
          </a:stretch>
        </p:blipFill>
        <p:spPr>
          <a:xfrm>
            <a:off x="97213" y="1797050"/>
            <a:ext cx="8955923" cy="4464050"/>
          </a:xfrm>
          <a:prstGeom prst="rect">
            <a:avLst/>
          </a:prstGeom>
        </p:spPr>
      </p:pic>
    </p:spTree>
    <p:extLst>
      <p:ext uri="{BB962C8B-B14F-4D97-AF65-F5344CB8AC3E}">
        <p14:creationId xmlns:p14="http://schemas.microsoft.com/office/powerpoint/2010/main" val="1650169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endParaRPr lang="en-GB" dirty="0"/>
          </a:p>
        </p:txBody>
      </p:sp>
      <p:sp>
        <p:nvSpPr>
          <p:cNvPr id="3" name="Content Placeholder 2"/>
          <p:cNvSpPr>
            <a:spLocks noGrp="1"/>
          </p:cNvSpPr>
          <p:nvPr>
            <p:ph idx="1"/>
          </p:nvPr>
        </p:nvSpPr>
        <p:spPr>
          <a:xfrm>
            <a:off x="330200" y="2436812"/>
            <a:ext cx="4091724" cy="3457575"/>
          </a:xfrm>
        </p:spPr>
        <p:txBody>
          <a:bodyPr/>
          <a:lstStyle/>
          <a:p>
            <a:r>
              <a:rPr lang="en-GB" sz="2400" dirty="0" smtClean="0"/>
              <a:t>Consistent with the coherency-maximizing view, shoppers were </a:t>
            </a:r>
            <a:r>
              <a:rPr lang="en-GB" sz="2400" dirty="0"/>
              <a:t>overall less likely to explore on their next purchase when currently on a long run of exploitative choices. </a:t>
            </a:r>
          </a:p>
        </p:txBody>
      </p:sp>
      <p:pic>
        <p:nvPicPr>
          <p:cNvPr id="4" name="Picture 3"/>
          <p:cNvPicPr>
            <a:picLocks noChangeAspect="1"/>
          </p:cNvPicPr>
          <p:nvPr/>
        </p:nvPicPr>
        <p:blipFill>
          <a:blip r:embed="rId3"/>
          <a:stretch>
            <a:fillRect/>
          </a:stretch>
        </p:blipFill>
        <p:spPr>
          <a:xfrm>
            <a:off x="4320324" y="1917700"/>
            <a:ext cx="4722076" cy="4495800"/>
          </a:xfrm>
          <a:prstGeom prst="rect">
            <a:avLst/>
          </a:prstGeom>
        </p:spPr>
      </p:pic>
    </p:spTree>
    <p:extLst>
      <p:ext uri="{BB962C8B-B14F-4D97-AF65-F5344CB8AC3E}">
        <p14:creationId xmlns:p14="http://schemas.microsoft.com/office/powerpoint/2010/main" val="148771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306"/>
            <a:ext cx="8489950" cy="1296988"/>
          </a:xfrm>
        </p:spPr>
        <p:txBody>
          <a:bodyPr/>
          <a:lstStyle/>
          <a:p>
            <a:r>
              <a:rPr lang="en-GB" dirty="0" smtClean="0"/>
              <a:t>Logistic Regression Model</a:t>
            </a:r>
            <a:endParaRPr lang="en-GB" dirty="0"/>
          </a:p>
        </p:txBody>
      </p:sp>
      <p:pic>
        <p:nvPicPr>
          <p:cNvPr id="3" name="Picture 2"/>
          <p:cNvPicPr>
            <a:picLocks noChangeAspect="1"/>
          </p:cNvPicPr>
          <p:nvPr/>
        </p:nvPicPr>
        <p:blipFill>
          <a:blip r:embed="rId3"/>
          <a:stretch>
            <a:fillRect/>
          </a:stretch>
        </p:blipFill>
        <p:spPr>
          <a:xfrm>
            <a:off x="3175000" y="700800"/>
            <a:ext cx="5969000" cy="6157200"/>
          </a:xfrm>
          <a:prstGeom prst="rect">
            <a:avLst/>
          </a:prstGeom>
        </p:spPr>
      </p:pic>
      <p:sp>
        <p:nvSpPr>
          <p:cNvPr id="6" name="Content Placeholder 2"/>
          <p:cNvSpPr>
            <a:spLocks noGrp="1"/>
          </p:cNvSpPr>
          <p:nvPr>
            <p:ph idx="1"/>
          </p:nvPr>
        </p:nvSpPr>
        <p:spPr>
          <a:xfrm>
            <a:off x="228600" y="1349294"/>
            <a:ext cx="2946400" cy="3457575"/>
          </a:xfrm>
        </p:spPr>
        <p:txBody>
          <a:bodyPr/>
          <a:lstStyle/>
          <a:p>
            <a:r>
              <a:rPr lang="en-GB" sz="2000" dirty="0" smtClean="0"/>
              <a:t>Modelling people’s choices: Predicting probability of exploring (DV) with exploitation streak length (IV).</a:t>
            </a:r>
          </a:p>
          <a:p>
            <a:endParaRPr lang="en-GB" sz="2000" dirty="0"/>
          </a:p>
          <a:p>
            <a:r>
              <a:rPr lang="en-GB" sz="2000" dirty="0" smtClean="0"/>
              <a:t>Impact was negative (slope) for 79.3% of shopper datasets.</a:t>
            </a:r>
          </a:p>
          <a:p>
            <a:endParaRPr lang="en-GB" sz="2000" dirty="0"/>
          </a:p>
          <a:p>
            <a:r>
              <a:rPr lang="en-GB" sz="2000" dirty="0" smtClean="0">
                <a:sym typeface="Wingdings" panose="05000000000000000000" pitchFamily="2" charset="2"/>
              </a:rPr>
              <a:t> people are coherency </a:t>
            </a:r>
            <a:r>
              <a:rPr lang="en-GB" sz="2000" dirty="0" err="1" smtClean="0">
                <a:sym typeface="Wingdings" panose="05000000000000000000" pitchFamily="2" charset="2"/>
              </a:rPr>
              <a:t>maximizers</a:t>
            </a:r>
            <a:r>
              <a:rPr lang="en-GB" sz="2000" dirty="0" smtClean="0">
                <a:sym typeface="Wingdings" panose="05000000000000000000" pitchFamily="2" charset="2"/>
              </a:rPr>
              <a:t>.</a:t>
            </a:r>
            <a:endParaRPr lang="en-GB" sz="2000" dirty="0"/>
          </a:p>
        </p:txBody>
      </p:sp>
      <p:sp>
        <p:nvSpPr>
          <p:cNvPr id="4" name="Line Callout 2 3"/>
          <p:cNvSpPr/>
          <p:nvPr/>
        </p:nvSpPr>
        <p:spPr>
          <a:xfrm>
            <a:off x="6705600" y="4089400"/>
            <a:ext cx="2222500" cy="609600"/>
          </a:xfrm>
          <a:prstGeom prst="borderCallout2">
            <a:avLst>
              <a:gd name="adj1" fmla="val 67903"/>
              <a:gd name="adj2" fmla="val 3295"/>
              <a:gd name="adj3" fmla="val 100530"/>
              <a:gd name="adj4" fmla="val -34633"/>
              <a:gd name="adj5" fmla="val 194492"/>
              <a:gd name="adj6" fmla="val -56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Negative slopes! </a:t>
            </a:r>
            <a:endParaRPr lang="en-GB" dirty="0"/>
          </a:p>
        </p:txBody>
      </p:sp>
    </p:spTree>
    <p:extLst>
      <p:ext uri="{BB962C8B-B14F-4D97-AF65-F5344CB8AC3E}">
        <p14:creationId xmlns:p14="http://schemas.microsoft.com/office/powerpoint/2010/main" val="21232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738106"/>
            <a:ext cx="8489950" cy="1296988"/>
          </a:xfrm>
        </p:spPr>
        <p:txBody>
          <a:bodyPr/>
          <a:lstStyle/>
          <a:p>
            <a:r>
              <a:rPr lang="en-GB" dirty="0" smtClean="0"/>
              <a:t>Do preferences arise from choices?</a:t>
            </a:r>
            <a:endParaRPr lang="en-GB" dirty="0"/>
          </a:p>
        </p:txBody>
      </p:sp>
      <p:sp>
        <p:nvSpPr>
          <p:cNvPr id="6" name="Content Placeholder 2"/>
          <p:cNvSpPr>
            <a:spLocks noGrp="1"/>
          </p:cNvSpPr>
          <p:nvPr>
            <p:ph idx="1"/>
          </p:nvPr>
        </p:nvSpPr>
        <p:spPr>
          <a:xfrm>
            <a:off x="371475" y="2035094"/>
            <a:ext cx="8623300" cy="3457575"/>
          </a:xfrm>
        </p:spPr>
        <p:txBody>
          <a:bodyPr/>
          <a:lstStyle/>
          <a:p>
            <a:r>
              <a:rPr lang="en-GB" sz="2000" dirty="0" smtClean="0"/>
              <a:t>Coupon redemption study to test predictions</a:t>
            </a:r>
            <a:endParaRPr lang="en-GB" sz="2000" dirty="0"/>
          </a:p>
          <a:p>
            <a:r>
              <a:rPr lang="en-GB" sz="2000" dirty="0" smtClean="0"/>
              <a:t>Authors issued coupons for instant coffee to 8,623 randomly selected households who regularly buy instant coffee</a:t>
            </a:r>
          </a:p>
          <a:p>
            <a:pPr marL="0" indent="0">
              <a:buNone/>
            </a:pPr>
            <a:endParaRPr lang="en-GB" sz="2000" dirty="0" smtClean="0"/>
          </a:p>
          <a:p>
            <a:r>
              <a:rPr lang="en-GB" sz="2000" dirty="0" smtClean="0"/>
              <a:t>Logistic regression was fit to predict coupon redemption probability based on exploitation streak length</a:t>
            </a:r>
          </a:p>
          <a:p>
            <a:endParaRPr lang="en-GB" sz="2000" dirty="0"/>
          </a:p>
        </p:txBody>
      </p:sp>
      <p:pic>
        <p:nvPicPr>
          <p:cNvPr id="7" name="Picture 6"/>
          <p:cNvPicPr>
            <a:picLocks noChangeAspect="1"/>
          </p:cNvPicPr>
          <p:nvPr/>
        </p:nvPicPr>
        <p:blipFill>
          <a:blip r:embed="rId3"/>
          <a:stretch>
            <a:fillRect/>
          </a:stretch>
        </p:blipFill>
        <p:spPr>
          <a:xfrm>
            <a:off x="5473700" y="5106305"/>
            <a:ext cx="3454400" cy="1503102"/>
          </a:xfrm>
          <a:prstGeom prst="rect">
            <a:avLst/>
          </a:prstGeom>
        </p:spPr>
      </p:pic>
    </p:spTree>
    <p:extLst>
      <p:ext uri="{BB962C8B-B14F-4D97-AF65-F5344CB8AC3E}">
        <p14:creationId xmlns:p14="http://schemas.microsoft.com/office/powerpoint/2010/main" val="38841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738106"/>
            <a:ext cx="8489950" cy="1296988"/>
          </a:xfrm>
        </p:spPr>
        <p:txBody>
          <a:bodyPr/>
          <a:lstStyle/>
          <a:p>
            <a:r>
              <a:rPr lang="en-GB" dirty="0" smtClean="0"/>
              <a:t>Do preferences arise from choices?</a:t>
            </a:r>
            <a:endParaRPr lang="en-GB" dirty="0"/>
          </a:p>
        </p:txBody>
      </p:sp>
      <p:sp>
        <p:nvSpPr>
          <p:cNvPr id="6" name="Content Placeholder 2"/>
          <p:cNvSpPr>
            <a:spLocks noGrp="1"/>
          </p:cNvSpPr>
          <p:nvPr>
            <p:ph idx="1"/>
          </p:nvPr>
        </p:nvSpPr>
        <p:spPr>
          <a:xfrm>
            <a:off x="371475" y="1789112"/>
            <a:ext cx="8623300" cy="3457575"/>
          </a:xfrm>
        </p:spPr>
        <p:txBody>
          <a:bodyPr/>
          <a:lstStyle/>
          <a:p>
            <a:pPr marL="0" indent="0">
              <a:buNone/>
            </a:pPr>
            <a:r>
              <a:rPr lang="en-GB" sz="2000" dirty="0" smtClean="0">
                <a:sym typeface="Wingdings" panose="05000000000000000000" pitchFamily="2" charset="2"/>
              </a:rPr>
              <a:t> </a:t>
            </a:r>
            <a:r>
              <a:rPr lang="en-GB" sz="2000" dirty="0" smtClean="0"/>
              <a:t>People’s </a:t>
            </a:r>
            <a:r>
              <a:rPr lang="en-GB" sz="2000" dirty="0"/>
              <a:t>choices induced preference changes, as their interest </a:t>
            </a:r>
            <a:r>
              <a:rPr lang="en-GB" sz="2000" dirty="0" smtClean="0"/>
              <a:t>in coupon </a:t>
            </a:r>
            <a:r>
              <a:rPr lang="en-GB" sz="2000" dirty="0"/>
              <a:t>rewards depended on how well the coupon matched their recent choices (that is, their exploitation streak length).</a:t>
            </a:r>
          </a:p>
        </p:txBody>
      </p:sp>
      <p:pic>
        <p:nvPicPr>
          <p:cNvPr id="5" name="Picture 4"/>
          <p:cNvPicPr>
            <a:picLocks noChangeAspect="1"/>
          </p:cNvPicPr>
          <p:nvPr/>
        </p:nvPicPr>
        <p:blipFill>
          <a:blip r:embed="rId3"/>
          <a:stretch>
            <a:fillRect/>
          </a:stretch>
        </p:blipFill>
        <p:spPr>
          <a:xfrm>
            <a:off x="662049" y="2970775"/>
            <a:ext cx="7516751" cy="3760225"/>
          </a:xfrm>
          <a:prstGeom prst="rect">
            <a:avLst/>
          </a:prstGeom>
        </p:spPr>
      </p:pic>
    </p:spTree>
    <p:extLst>
      <p:ext uri="{BB962C8B-B14F-4D97-AF65-F5344CB8AC3E}">
        <p14:creationId xmlns:p14="http://schemas.microsoft.com/office/powerpoint/2010/main" val="19871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pPr eaLnBrk="1" hangingPunct="1"/>
            <a:r>
              <a:rPr lang="en-GB" dirty="0" smtClean="0"/>
              <a:t>Interim Summary</a:t>
            </a:r>
          </a:p>
        </p:txBody>
      </p:sp>
      <p:sp>
        <p:nvSpPr>
          <p:cNvPr id="5123" name="Rectangle 8"/>
          <p:cNvSpPr>
            <a:spLocks noGrp="1" noChangeArrowheads="1"/>
          </p:cNvSpPr>
          <p:nvPr>
            <p:ph type="body" idx="1"/>
          </p:nvPr>
        </p:nvSpPr>
        <p:spPr>
          <a:xfrm>
            <a:off x="330200" y="2155908"/>
            <a:ext cx="8902700" cy="4625637"/>
          </a:xfrm>
        </p:spPr>
        <p:txBody>
          <a:bodyPr/>
          <a:lstStyle/>
          <a:p>
            <a:pPr marL="514350" indent="-457200">
              <a:buFont typeface="+mj-lt"/>
              <a:buAutoNum type="arabicParenR"/>
            </a:pPr>
            <a:r>
              <a:rPr lang="en-GB" sz="2000" dirty="0" smtClean="0"/>
              <a:t>Strong evidence that shoppers are coherency-maximizing which is striking as it is opposite of what normative theories predict and what previous research finds with objective rewards (money), i.e., uncertainty minimizing exploration. </a:t>
            </a:r>
          </a:p>
          <a:p>
            <a:pPr marL="514350" indent="-457200">
              <a:buFont typeface="+mj-lt"/>
              <a:buAutoNum type="arabicParenR"/>
            </a:pPr>
            <a:endParaRPr lang="en-GB" sz="2000" dirty="0"/>
          </a:p>
          <a:p>
            <a:pPr marL="514350" indent="-457200">
              <a:buFont typeface="+mj-lt"/>
              <a:buAutoNum type="arabicParenR"/>
            </a:pPr>
            <a:endParaRPr lang="en-GB" sz="2000" dirty="0" smtClean="0"/>
          </a:p>
          <a:p>
            <a:pPr marL="514350" indent="-457200">
              <a:buFont typeface="+mj-lt"/>
              <a:buAutoNum type="arabicParenR"/>
            </a:pPr>
            <a:endParaRPr lang="en-GB" sz="2000" dirty="0"/>
          </a:p>
          <a:p>
            <a:pPr marL="514350" indent="-457200">
              <a:buFont typeface="+mj-lt"/>
              <a:buAutoNum type="arabicParenR"/>
            </a:pPr>
            <a:endParaRPr lang="en-GB" sz="2000" dirty="0" smtClean="0"/>
          </a:p>
          <a:p>
            <a:pPr marL="514350" indent="-457200">
              <a:buFont typeface="+mj-lt"/>
              <a:buAutoNum type="arabicParenR"/>
            </a:pPr>
            <a:endParaRPr lang="en-GB" sz="2000" dirty="0" smtClean="0"/>
          </a:p>
          <a:p>
            <a:pPr marL="57150" indent="0">
              <a:buNone/>
            </a:pPr>
            <a:endParaRPr lang="en-GB" sz="2000" dirty="0"/>
          </a:p>
          <a:p>
            <a:pPr marL="514350" indent="-457200">
              <a:buFont typeface="+mj-lt"/>
              <a:buAutoNum type="arabicParenR"/>
            </a:pPr>
            <a:r>
              <a:rPr lang="en-GB" sz="2000" dirty="0" smtClean="0"/>
              <a:t>Preferences may follow choices. </a:t>
            </a:r>
            <a:r>
              <a:rPr lang="en-GB" sz="2000" b="1" dirty="0" smtClean="0"/>
              <a:t>Is that irrational</a:t>
            </a:r>
            <a:r>
              <a:rPr lang="en-GB" sz="2000" dirty="0" smtClean="0"/>
              <a:t>?</a:t>
            </a:r>
          </a:p>
          <a:p>
            <a:pPr marL="514350" indent="-457200">
              <a:buFont typeface="+mj-lt"/>
              <a:buAutoNum type="arabicParenR"/>
            </a:pPr>
            <a:r>
              <a:rPr lang="en-GB" sz="2000" dirty="0" smtClean="0"/>
              <a:t>What could be possible explanations for this seemingly irrational </a:t>
            </a:r>
            <a:r>
              <a:rPr lang="en-GB" sz="2000" dirty="0" err="1" smtClean="0"/>
              <a:t>beh</a:t>
            </a:r>
            <a:r>
              <a:rPr lang="en-GB" sz="2000" dirty="0" smtClean="0"/>
              <a:t>.?</a:t>
            </a:r>
          </a:p>
          <a:p>
            <a:pPr marL="514350" indent="-457200">
              <a:buFont typeface="+mj-lt"/>
              <a:buAutoNum type="arabicParenR"/>
            </a:pPr>
            <a:endParaRPr lang="en-GB" sz="2000" b="1" dirty="0"/>
          </a:p>
          <a:p>
            <a:pPr marL="514350" indent="-457200">
              <a:buFont typeface="+mj-lt"/>
              <a:buAutoNum type="arabicParenR"/>
            </a:pPr>
            <a:endParaRPr lang="en-GB" sz="2000" b="1" dirty="0" smtClean="0"/>
          </a:p>
          <a:p>
            <a:pPr marL="514350" indent="-457200">
              <a:buFont typeface="+mj-lt"/>
              <a:buAutoNum type="arabicParenR"/>
            </a:pPr>
            <a:endParaRPr lang="en-GB" sz="2000" b="1" dirty="0"/>
          </a:p>
          <a:p>
            <a:pPr marL="514350" indent="-457200">
              <a:buFont typeface="+mj-lt"/>
              <a:buAutoNum type="arabicParenR"/>
            </a:pPr>
            <a:endParaRPr lang="en-GB" sz="2000" b="1" dirty="0" smtClean="0"/>
          </a:p>
          <a:p>
            <a:pPr marL="514350" indent="-457200">
              <a:buFont typeface="+mj-lt"/>
              <a:buAutoNum type="arabicParenR"/>
            </a:pPr>
            <a:endParaRPr lang="en-GB" sz="2000" b="1" dirty="0"/>
          </a:p>
          <a:p>
            <a:pPr marL="57150" indent="0">
              <a:buNone/>
            </a:pPr>
            <a:endParaRPr lang="en-GB" sz="2000" b="1" dirty="0" smtClean="0"/>
          </a:p>
        </p:txBody>
      </p:sp>
      <p:sp>
        <p:nvSpPr>
          <p:cNvPr id="2" name="Rounded Rectangle 1"/>
          <p:cNvSpPr/>
          <p:nvPr/>
        </p:nvSpPr>
        <p:spPr>
          <a:xfrm>
            <a:off x="1079500" y="3809999"/>
            <a:ext cx="1879600" cy="4513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t>Preferences</a:t>
            </a:r>
            <a:endParaRPr lang="en-GB" sz="2000" b="1" dirty="0"/>
          </a:p>
        </p:txBody>
      </p:sp>
      <p:sp>
        <p:nvSpPr>
          <p:cNvPr id="5" name="Rounded Rectangle 4"/>
          <p:cNvSpPr/>
          <p:nvPr/>
        </p:nvSpPr>
        <p:spPr>
          <a:xfrm>
            <a:off x="6085404" y="3822699"/>
            <a:ext cx="1267896" cy="4513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t>Choices</a:t>
            </a:r>
            <a:endParaRPr lang="en-GB" sz="2000" b="1" dirty="0"/>
          </a:p>
        </p:txBody>
      </p:sp>
      <p:cxnSp>
        <p:nvCxnSpPr>
          <p:cNvPr id="6" name="Straight Arrow Connector 5"/>
          <p:cNvCxnSpPr/>
          <p:nvPr/>
        </p:nvCxnSpPr>
        <p:spPr>
          <a:xfrm flipV="1">
            <a:off x="3175000" y="3962943"/>
            <a:ext cx="2349500" cy="25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7473950" y="3678913"/>
            <a:ext cx="901700" cy="461665"/>
          </a:xfrm>
          <a:prstGeom prst="rect">
            <a:avLst/>
          </a:prstGeom>
          <a:noFill/>
        </p:spPr>
        <p:txBody>
          <a:bodyPr wrap="square" rtlCol="0">
            <a:spAutoFit/>
          </a:bodyPr>
          <a:lstStyle/>
          <a:p>
            <a:r>
              <a:rPr lang="en-GB" sz="2400" b="1" dirty="0" smtClean="0"/>
              <a:t>?</a:t>
            </a:r>
            <a:endParaRPr lang="en-GB" sz="2400" b="1" dirty="0"/>
          </a:p>
        </p:txBody>
      </p:sp>
      <p:sp>
        <p:nvSpPr>
          <p:cNvPr id="15" name="Rounded Rectangle 14"/>
          <p:cNvSpPr/>
          <p:nvPr/>
        </p:nvSpPr>
        <p:spPr>
          <a:xfrm>
            <a:off x="1079500" y="4599860"/>
            <a:ext cx="1879600" cy="4513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t>Choices</a:t>
            </a:r>
            <a:endParaRPr lang="en-GB" sz="2000" b="1" dirty="0"/>
          </a:p>
        </p:txBody>
      </p:sp>
      <p:sp>
        <p:nvSpPr>
          <p:cNvPr id="16" name="Rounded Rectangle 15"/>
          <p:cNvSpPr/>
          <p:nvPr/>
        </p:nvSpPr>
        <p:spPr>
          <a:xfrm>
            <a:off x="6156418" y="4561231"/>
            <a:ext cx="1768381" cy="4408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t>Preferences</a:t>
            </a:r>
            <a:endParaRPr lang="en-GB" sz="2000" b="1" dirty="0"/>
          </a:p>
        </p:txBody>
      </p:sp>
      <p:cxnSp>
        <p:nvCxnSpPr>
          <p:cNvPr id="17" name="Straight Arrow Connector 16"/>
          <p:cNvCxnSpPr/>
          <p:nvPr/>
        </p:nvCxnSpPr>
        <p:spPr>
          <a:xfrm flipV="1">
            <a:off x="3175000" y="4703677"/>
            <a:ext cx="2349500" cy="25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8020050" y="4505154"/>
            <a:ext cx="901700" cy="461665"/>
          </a:xfrm>
          <a:prstGeom prst="rect">
            <a:avLst/>
          </a:prstGeom>
          <a:noFill/>
        </p:spPr>
        <p:txBody>
          <a:bodyPr wrap="square" rtlCol="0">
            <a:spAutoFit/>
          </a:bodyPr>
          <a:lstStyle/>
          <a:p>
            <a:r>
              <a:rPr lang="en-GB" sz="2400" b="1" dirty="0" smtClean="0"/>
              <a:t>?</a:t>
            </a:r>
            <a:endParaRPr lang="en-GB" sz="2400" b="1" dirty="0"/>
          </a:p>
        </p:txBody>
      </p:sp>
      <p:sp>
        <p:nvSpPr>
          <p:cNvPr id="19" name="TextBox 18"/>
          <p:cNvSpPr txBox="1"/>
          <p:nvPr/>
        </p:nvSpPr>
        <p:spPr>
          <a:xfrm>
            <a:off x="3279775" y="4293236"/>
            <a:ext cx="2609850" cy="400110"/>
          </a:xfrm>
          <a:prstGeom prst="rect">
            <a:avLst/>
          </a:prstGeom>
          <a:noFill/>
        </p:spPr>
        <p:txBody>
          <a:bodyPr wrap="square" rtlCol="0">
            <a:spAutoFit/>
          </a:bodyPr>
          <a:lstStyle/>
          <a:p>
            <a:r>
              <a:rPr lang="en-GB" sz="2000" b="1" dirty="0" smtClean="0"/>
              <a:t>Evidence suggests: </a:t>
            </a:r>
            <a:endParaRPr lang="en-GB" sz="2000" b="1" dirty="0"/>
          </a:p>
        </p:txBody>
      </p:sp>
      <p:sp>
        <p:nvSpPr>
          <p:cNvPr id="21" name="TextBox 20"/>
          <p:cNvSpPr txBox="1"/>
          <p:nvPr/>
        </p:nvSpPr>
        <p:spPr>
          <a:xfrm>
            <a:off x="3413180" y="3537192"/>
            <a:ext cx="2743238" cy="400110"/>
          </a:xfrm>
          <a:prstGeom prst="rect">
            <a:avLst/>
          </a:prstGeom>
          <a:noFill/>
        </p:spPr>
        <p:txBody>
          <a:bodyPr wrap="square" rtlCol="0">
            <a:spAutoFit/>
          </a:bodyPr>
          <a:lstStyle/>
          <a:p>
            <a:r>
              <a:rPr lang="en-GB" sz="2000" b="1" dirty="0" smtClean="0"/>
              <a:t>Normative theories:</a:t>
            </a:r>
            <a:endParaRPr lang="en-GB" sz="2000" b="1" dirty="0"/>
          </a:p>
        </p:txBody>
      </p:sp>
    </p:spTree>
    <p:extLst>
      <p:ext uri="{BB962C8B-B14F-4D97-AF65-F5344CB8AC3E}">
        <p14:creationId xmlns:p14="http://schemas.microsoft.com/office/powerpoint/2010/main" val="23720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2800" dirty="0" smtClean="0">
                <a:latin typeface="Arial Black" pitchFamily="34" charset="0"/>
              </a:rPr>
              <a:t>Choice Blindness</a:t>
            </a:r>
            <a:endParaRPr lang="en-US" sz="2800" dirty="0" smtClean="0">
              <a:latin typeface="Arial Black" pitchFamily="34" charset="0"/>
            </a:endParaRPr>
          </a:p>
        </p:txBody>
      </p:sp>
      <p:sp>
        <p:nvSpPr>
          <p:cNvPr id="16387" name="Content Placeholder 2"/>
          <p:cNvSpPr>
            <a:spLocks noGrp="1"/>
          </p:cNvSpPr>
          <p:nvPr>
            <p:ph idx="1"/>
          </p:nvPr>
        </p:nvSpPr>
        <p:spPr>
          <a:xfrm>
            <a:off x="364489" y="1819515"/>
            <a:ext cx="4218756" cy="3659866"/>
          </a:xfrm>
        </p:spPr>
        <p:txBody>
          <a:bodyPr/>
          <a:lstStyle/>
          <a:p>
            <a:r>
              <a:rPr lang="en-GB" sz="2400" dirty="0" smtClean="0"/>
              <a:t>People justify their behaviours to be consistent with their choices (Hall et al., 2010)</a:t>
            </a:r>
          </a:p>
          <a:p>
            <a:endParaRPr lang="en-GB" sz="2400" dirty="0"/>
          </a:p>
          <a:p>
            <a:r>
              <a:rPr lang="en-GB" sz="2400" dirty="0" smtClean="0"/>
              <a:t>Only a 1/3 </a:t>
            </a:r>
            <a:r>
              <a:rPr lang="en-GB" sz="2400" dirty="0"/>
              <a:t>of the manipulated trials were detected</a:t>
            </a:r>
            <a:r>
              <a:rPr lang="en-GB" sz="2400" dirty="0" smtClean="0"/>
              <a:t>.</a:t>
            </a:r>
          </a:p>
          <a:p>
            <a:r>
              <a:rPr lang="en-GB" sz="2400" dirty="0" smtClean="0"/>
              <a:t>Considerable </a:t>
            </a:r>
            <a:r>
              <a:rPr lang="en-GB" sz="2400" dirty="0"/>
              <a:t>levels of </a:t>
            </a:r>
            <a:r>
              <a:rPr lang="en-GB" sz="2400" i="1" dirty="0"/>
              <a:t>choice blindness </a:t>
            </a:r>
            <a:r>
              <a:rPr lang="en-GB" sz="2400" dirty="0"/>
              <a:t>for the taste </a:t>
            </a:r>
            <a:r>
              <a:rPr lang="en-GB" sz="2400" dirty="0" smtClean="0"/>
              <a:t>and smell of two </a:t>
            </a:r>
            <a:r>
              <a:rPr lang="en-GB" sz="2400" dirty="0"/>
              <a:t>different consumer goods</a:t>
            </a:r>
            <a:r>
              <a:rPr lang="en-GB" sz="2400" dirty="0" smtClean="0"/>
              <a:t>.</a:t>
            </a:r>
          </a:p>
        </p:txBody>
      </p:sp>
      <p:pic>
        <p:nvPicPr>
          <p:cNvPr id="2" name="Picture 1"/>
          <p:cNvPicPr>
            <a:picLocks noChangeAspect="1"/>
          </p:cNvPicPr>
          <p:nvPr/>
        </p:nvPicPr>
        <p:blipFill>
          <a:blip r:embed="rId3"/>
          <a:stretch>
            <a:fillRect/>
          </a:stretch>
        </p:blipFill>
        <p:spPr>
          <a:xfrm>
            <a:off x="4583245" y="1333500"/>
            <a:ext cx="4406767" cy="5130800"/>
          </a:xfrm>
          <a:prstGeom prst="rect">
            <a:avLst/>
          </a:prstGeom>
        </p:spPr>
      </p:pic>
    </p:spTree>
    <p:extLst>
      <p:ext uri="{BB962C8B-B14F-4D97-AF65-F5344CB8AC3E}">
        <p14:creationId xmlns:p14="http://schemas.microsoft.com/office/powerpoint/2010/main" val="32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2800" dirty="0" smtClean="0">
                <a:latin typeface="Arial Black" pitchFamily="34" charset="0"/>
              </a:rPr>
              <a:t>Choice Blindness: Which face do you find more attractive?</a:t>
            </a:r>
            <a:endParaRPr lang="en-US" sz="2800" dirty="0" smtClean="0">
              <a:latin typeface="Arial Black" pitchFamily="34" charset="0"/>
            </a:endParaRPr>
          </a:p>
        </p:txBody>
      </p:sp>
      <p:sp>
        <p:nvSpPr>
          <p:cNvPr id="16387" name="Content Placeholder 2"/>
          <p:cNvSpPr>
            <a:spLocks noGrp="1"/>
          </p:cNvSpPr>
          <p:nvPr>
            <p:ph idx="1"/>
          </p:nvPr>
        </p:nvSpPr>
        <p:spPr>
          <a:xfrm>
            <a:off x="467544" y="2289415"/>
            <a:ext cx="4972050" cy="3659866"/>
          </a:xfrm>
        </p:spPr>
        <p:txBody>
          <a:bodyPr/>
          <a:lstStyle/>
          <a:p>
            <a:r>
              <a:rPr lang="en-GB" sz="2400" dirty="0" smtClean="0"/>
              <a:t>People justify their behaviours to be consistent with their choices (Johansson et al., 2005, </a:t>
            </a:r>
            <a:r>
              <a:rPr lang="en-GB" sz="2400" i="1" dirty="0" smtClean="0"/>
              <a:t>Science</a:t>
            </a:r>
            <a:r>
              <a:rPr lang="en-GB" sz="2400" dirty="0" smtClean="0"/>
              <a:t>)</a:t>
            </a:r>
          </a:p>
          <a:p>
            <a:endParaRPr lang="en-GB" sz="2400" dirty="0"/>
          </a:p>
          <a:p>
            <a:r>
              <a:rPr lang="en-GB" sz="2400" dirty="0" smtClean="0"/>
              <a:t>This phenomenon could be reproduced with multiple different choice objects.</a:t>
            </a:r>
          </a:p>
          <a:p>
            <a:pPr marL="0" indent="0">
              <a:buNone/>
            </a:pPr>
            <a:endParaRPr lang="en-US" dirty="0" smtClean="0"/>
          </a:p>
        </p:txBody>
      </p:sp>
      <p:pic>
        <p:nvPicPr>
          <p:cNvPr id="16389" name="Picture 2" descr="http://www.lucs.lu.se/Projects/ChoiceBlindness/images/blindm.jpg"/>
          <p:cNvPicPr>
            <a:picLocks noChangeAspect="1" noChangeArrowheads="1"/>
          </p:cNvPicPr>
          <p:nvPr/>
        </p:nvPicPr>
        <p:blipFill>
          <a:blip r:embed="rId3" cstate="print"/>
          <a:srcRect/>
          <a:stretch>
            <a:fillRect/>
          </a:stretch>
        </p:blipFill>
        <p:spPr bwMode="auto">
          <a:xfrm>
            <a:off x="5875543" y="1710272"/>
            <a:ext cx="2826006" cy="4239009"/>
          </a:xfrm>
          <a:prstGeom prst="rect">
            <a:avLst/>
          </a:prstGeom>
          <a:noFill/>
          <a:ln w="9525">
            <a:noFill/>
            <a:miter lim="800000"/>
            <a:headEnd/>
            <a:tailEnd/>
          </a:ln>
        </p:spPr>
      </p:pic>
    </p:spTree>
    <p:extLst>
      <p:ext uri="{BB962C8B-B14F-4D97-AF65-F5344CB8AC3E}">
        <p14:creationId xmlns:p14="http://schemas.microsoft.com/office/powerpoint/2010/main" val="2901045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4344" y="190500"/>
            <a:ext cx="6516943" cy="6667500"/>
          </a:xfrm>
          <a:prstGeom prst="rect">
            <a:avLst/>
          </a:prstGeom>
        </p:spPr>
      </p:pic>
    </p:spTree>
    <p:extLst>
      <p:ext uri="{BB962C8B-B14F-4D97-AF65-F5344CB8AC3E}">
        <p14:creationId xmlns:p14="http://schemas.microsoft.com/office/powerpoint/2010/main" val="3354058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pPr eaLnBrk="1" hangingPunct="1"/>
            <a:r>
              <a:rPr lang="en-GB" dirty="0" smtClean="0"/>
              <a:t>Interim Discussion</a:t>
            </a:r>
          </a:p>
        </p:txBody>
      </p:sp>
      <p:sp>
        <p:nvSpPr>
          <p:cNvPr id="5123" name="Rectangle 8"/>
          <p:cNvSpPr>
            <a:spLocks noGrp="1" noChangeArrowheads="1"/>
          </p:cNvSpPr>
          <p:nvPr>
            <p:ph type="body" idx="1"/>
          </p:nvPr>
        </p:nvSpPr>
        <p:spPr>
          <a:xfrm>
            <a:off x="330200" y="2155908"/>
            <a:ext cx="8489950" cy="4625637"/>
          </a:xfrm>
        </p:spPr>
        <p:txBody>
          <a:bodyPr/>
          <a:lstStyle/>
          <a:p>
            <a:pPr marL="514350" indent="-457200"/>
            <a:r>
              <a:rPr lang="en-GB" sz="2400" dirty="0" smtClean="0"/>
              <a:t>Does this suggest we don’t have any stable preferences at all?</a:t>
            </a:r>
          </a:p>
          <a:p>
            <a:pPr marL="514350" indent="-457200">
              <a:buFont typeface="+mj-lt"/>
              <a:buAutoNum type="arabicParenR"/>
            </a:pPr>
            <a:endParaRPr lang="en-GB" sz="2400" dirty="0"/>
          </a:p>
          <a:p>
            <a:pPr marL="514350" indent="-457200"/>
            <a:r>
              <a:rPr lang="en-GB" sz="2400" dirty="0" smtClean="0"/>
              <a:t>The radical hypothesis of this idea is called the “Mind-is-flat” Hypothesis (</a:t>
            </a:r>
            <a:r>
              <a:rPr lang="en-GB" sz="2400" dirty="0" err="1" smtClean="0"/>
              <a:t>Prof.</a:t>
            </a:r>
            <a:r>
              <a:rPr lang="en-GB" sz="2400" dirty="0" smtClean="0"/>
              <a:t> Nick </a:t>
            </a:r>
            <a:r>
              <a:rPr lang="en-GB" sz="2400" dirty="0" err="1" smtClean="0"/>
              <a:t>Chater</a:t>
            </a:r>
            <a:r>
              <a:rPr lang="en-GB" sz="2400" dirty="0" smtClean="0"/>
              <a:t>, Warwick Business School)</a:t>
            </a:r>
          </a:p>
          <a:p>
            <a:pPr lvl="2">
              <a:buFont typeface="Wingdings" panose="05000000000000000000" pitchFamily="2" charset="2"/>
              <a:buChar char="§"/>
            </a:pPr>
            <a:r>
              <a:rPr lang="en-GB" dirty="0">
                <a:hlinkClick r:id="rId3"/>
              </a:rPr>
              <a:t>http://</a:t>
            </a:r>
            <a:r>
              <a:rPr lang="en-GB" dirty="0" smtClean="0">
                <a:hlinkClick r:id="rId3"/>
              </a:rPr>
              <a:t>www2.warwick.ac.uk/newsandevents/knowledge/socialscience/themindisflat</a:t>
            </a:r>
            <a:r>
              <a:rPr lang="en-GB" dirty="0" smtClean="0"/>
              <a:t>  (interesting lecture to watch)</a:t>
            </a:r>
          </a:p>
          <a:p>
            <a:pPr marL="914400" lvl="1" indent="-457200"/>
            <a:endParaRPr lang="en-GB" sz="2000" dirty="0"/>
          </a:p>
          <a:p>
            <a:pPr marL="914400" lvl="1" indent="-457200"/>
            <a:endParaRPr lang="en-GB" sz="2000" dirty="0" smtClean="0"/>
          </a:p>
          <a:p>
            <a:pPr marL="514350" indent="-457200">
              <a:buFont typeface="+mj-lt"/>
              <a:buAutoNum type="arabicParenR"/>
            </a:pPr>
            <a:endParaRPr lang="en-GB" sz="2400" b="1" dirty="0"/>
          </a:p>
          <a:p>
            <a:pPr marL="57150" indent="0">
              <a:buNone/>
            </a:pPr>
            <a:endParaRPr lang="en-GB" sz="2400" b="1" dirty="0" smtClean="0"/>
          </a:p>
          <a:p>
            <a:pPr marL="514350" indent="-457200">
              <a:buFont typeface="+mj-lt"/>
              <a:buAutoNum type="arabicParenR"/>
            </a:pPr>
            <a:endParaRPr lang="en-GB" sz="2400" b="1" dirty="0"/>
          </a:p>
          <a:p>
            <a:pPr marL="514350" indent="-457200">
              <a:buFont typeface="+mj-lt"/>
              <a:buAutoNum type="arabicParenR"/>
            </a:pPr>
            <a:endParaRPr lang="en-GB" sz="2400" b="1" dirty="0" smtClean="0"/>
          </a:p>
          <a:p>
            <a:pPr marL="514350" indent="-457200">
              <a:buFont typeface="+mj-lt"/>
              <a:buAutoNum type="arabicParenR"/>
            </a:pPr>
            <a:endParaRPr lang="en-GB" sz="2400" b="1" dirty="0"/>
          </a:p>
          <a:p>
            <a:pPr marL="57150" indent="0">
              <a:buNone/>
            </a:pPr>
            <a:endParaRPr lang="en-GB" sz="2400" b="1" dirty="0" smtClean="0"/>
          </a:p>
        </p:txBody>
      </p:sp>
    </p:spTree>
    <p:extLst>
      <p:ext uri="{BB962C8B-B14F-4D97-AF65-F5344CB8AC3E}">
        <p14:creationId xmlns:p14="http://schemas.microsoft.com/office/powerpoint/2010/main" val="37240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Consumer Decision Making</a:t>
            </a:r>
          </a:p>
        </p:txBody>
      </p:sp>
      <p:sp>
        <p:nvSpPr>
          <p:cNvPr id="3" name="Content Placeholder 2"/>
          <p:cNvSpPr>
            <a:spLocks noGrp="1"/>
          </p:cNvSpPr>
          <p:nvPr>
            <p:ph idx="1"/>
          </p:nvPr>
        </p:nvSpPr>
        <p:spPr>
          <a:xfrm>
            <a:off x="6350" y="1902363"/>
            <a:ext cx="3411998" cy="4525963"/>
          </a:xfrm>
        </p:spPr>
        <p:txBody>
          <a:bodyPr/>
          <a:lstStyle/>
          <a:p>
            <a:pPr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Everyday we are faced with a plethora of consumer choices (and options)</a:t>
            </a:r>
          </a:p>
          <a:p>
            <a:pPr marL="0" indent="0" eaLnBrk="1" hangingPunct="1">
              <a:buNone/>
            </a:pPr>
            <a:endParaRPr lang="en-US" altLang="en-US" sz="2000" dirty="0" smtClean="0">
              <a:latin typeface="Tahoma" panose="020B0604030504040204" pitchFamily="34" charset="0"/>
              <a:ea typeface="ＭＳ Ｐゴシック" panose="020B0600070205080204" pitchFamily="34" charset="-128"/>
              <a:cs typeface="Tahoma" panose="020B0604030504040204" pitchFamily="34" charset="0"/>
            </a:endParaRPr>
          </a:p>
          <a:p>
            <a:pPr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Small and routine</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What to buy for lunch?</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Food shopping</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Books, Clothes, …</a:t>
            </a:r>
            <a:endParaRPr lang="en-US" altLang="en-US" sz="1800" dirty="0">
              <a:latin typeface="Tahoma" panose="020B0604030504040204" pitchFamily="34" charset="0"/>
              <a:ea typeface="ＭＳ Ｐゴシック" panose="020B0600070205080204" pitchFamily="34" charset="-128"/>
              <a:cs typeface="Tahoma" panose="020B0604030504040204" pitchFamily="34" charset="0"/>
            </a:endParaRPr>
          </a:p>
          <a:p>
            <a:pPr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Larger and less frequent</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Buying Computer, Phone</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Buying car, house, …</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Buying insurance, mortgage, shares, education…</a:t>
            </a:r>
          </a:p>
        </p:txBody>
      </p:sp>
      <p:pic>
        <p:nvPicPr>
          <p:cNvPr id="2" name="Picture 1"/>
          <p:cNvPicPr>
            <a:picLocks noChangeAspect="1"/>
          </p:cNvPicPr>
          <p:nvPr/>
        </p:nvPicPr>
        <p:blipFill>
          <a:blip r:embed="rId2"/>
          <a:stretch>
            <a:fillRect/>
          </a:stretch>
        </p:blipFill>
        <p:spPr>
          <a:xfrm>
            <a:off x="3418348" y="2205038"/>
            <a:ext cx="5725652" cy="4294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78" y="2522178"/>
            <a:ext cx="8489950" cy="1948221"/>
          </a:xfrm>
        </p:spPr>
        <p:txBody>
          <a:bodyPr/>
          <a:lstStyle/>
          <a:p>
            <a:r>
              <a:rPr lang="en-GB" sz="3600" b="0" dirty="0" smtClean="0">
                <a:solidFill>
                  <a:schemeClr val="tx1"/>
                </a:solidFill>
              </a:rPr>
              <a:t>This first half poses the question: </a:t>
            </a:r>
            <a:br>
              <a:rPr lang="en-GB" sz="3600" b="0" dirty="0" smtClean="0">
                <a:solidFill>
                  <a:schemeClr val="tx1"/>
                </a:solidFill>
              </a:rPr>
            </a:br>
            <a:r>
              <a:rPr lang="en-GB" sz="3600" dirty="0" smtClean="0"/>
              <a:t>Is consumer choice a </a:t>
            </a:r>
            <a:r>
              <a:rPr lang="en-GB" sz="3600" i="1" dirty="0" smtClean="0"/>
              <a:t>constructive phenomenon</a:t>
            </a:r>
            <a:r>
              <a:rPr lang="en-GB" sz="3600" dirty="0" smtClean="0"/>
              <a:t>?</a:t>
            </a:r>
            <a:endParaRPr lang="en-GB" sz="3600" dirty="0"/>
          </a:p>
        </p:txBody>
      </p:sp>
    </p:spTree>
    <p:extLst>
      <p:ext uri="{BB962C8B-B14F-4D97-AF65-F5344CB8AC3E}">
        <p14:creationId xmlns:p14="http://schemas.microsoft.com/office/powerpoint/2010/main" val="2415590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78" y="1861779"/>
            <a:ext cx="8489950" cy="1296988"/>
          </a:xfrm>
        </p:spPr>
        <p:txBody>
          <a:bodyPr/>
          <a:lstStyle/>
          <a:p>
            <a:r>
              <a:rPr lang="en-GB" sz="3600" dirty="0" smtClean="0"/>
              <a:t>Theoretical Part II: </a:t>
            </a:r>
            <a:br>
              <a:rPr lang="en-GB" sz="3600" dirty="0" smtClean="0"/>
            </a:br>
            <a:r>
              <a:rPr lang="en-GB" sz="3600" dirty="0" smtClean="0"/>
              <a:t>Models of consumer decision making</a:t>
            </a:r>
            <a:endParaRPr lang="en-GB" sz="3600" dirty="0"/>
          </a:p>
        </p:txBody>
      </p:sp>
    </p:spTree>
    <p:extLst>
      <p:ext uri="{BB962C8B-B14F-4D97-AF65-F5344CB8AC3E}">
        <p14:creationId xmlns:p14="http://schemas.microsoft.com/office/powerpoint/2010/main" val="1799665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Choice frameworks</a:t>
            </a:r>
          </a:p>
        </p:txBody>
      </p:sp>
      <p:sp>
        <p:nvSpPr>
          <p:cNvPr id="3" name="Content Placeholder 2"/>
          <p:cNvSpPr>
            <a:spLocks noGrp="1"/>
          </p:cNvSpPr>
          <p:nvPr>
            <p:ph idx="1"/>
          </p:nvPr>
        </p:nvSpPr>
        <p:spPr/>
        <p:txBody>
          <a:bodyPr/>
          <a:lstStyle/>
          <a:p>
            <a:pPr eaLnBrk="1" hangingPunct="1">
              <a:buFont typeface="Wingdings" pitchFamily="-110" charset="2"/>
              <a:buChar char="§"/>
              <a:defRPr/>
            </a:pPr>
            <a:r>
              <a:rPr lang="en-US" dirty="0" smtClean="0">
                <a:latin typeface="Tahoma" pitchFamily="28" charset="0"/>
                <a:ea typeface="ＭＳ Ｐゴシック" pitchFamily="-110" charset="-128"/>
              </a:rPr>
              <a:t>Rational choice theory</a:t>
            </a:r>
          </a:p>
          <a:p>
            <a:pPr lvl="1" eaLnBrk="1" hangingPunct="1">
              <a:defRPr/>
            </a:pPr>
            <a:r>
              <a:rPr lang="en-US" dirty="0" smtClean="0">
                <a:latin typeface="Tahoma" pitchFamily="28" charset="0"/>
                <a:ea typeface="ＭＳ Ｐゴシック" pitchFamily="-110" charset="-128"/>
              </a:rPr>
              <a:t>Standard economic view</a:t>
            </a:r>
          </a:p>
          <a:p>
            <a:pPr eaLnBrk="1" hangingPunct="1">
              <a:buFont typeface="Wingdings" pitchFamily="-110" charset="2"/>
              <a:buChar char="§"/>
              <a:defRPr/>
            </a:pPr>
            <a:r>
              <a:rPr lang="en-US" dirty="0" smtClean="0">
                <a:latin typeface="Tahoma" pitchFamily="28" charset="0"/>
                <a:ea typeface="ＭＳ Ｐゴシック" pitchFamily="-110" charset="-128"/>
              </a:rPr>
              <a:t>Bounded rationality </a:t>
            </a:r>
          </a:p>
          <a:p>
            <a:pPr lvl="1" eaLnBrk="1" hangingPunct="1">
              <a:defRPr/>
            </a:pPr>
            <a:r>
              <a:rPr lang="en-US" dirty="0" smtClean="0">
                <a:latin typeface="Tahoma" pitchFamily="28" charset="0"/>
                <a:ea typeface="ＭＳ Ｐゴシック" pitchFamily="-110" charset="-128"/>
              </a:rPr>
              <a:t>Constructive choice</a:t>
            </a:r>
          </a:p>
          <a:p>
            <a:pPr lvl="1" eaLnBrk="1" hangingPunct="1">
              <a:defRPr/>
            </a:pPr>
            <a:r>
              <a:rPr lang="en-US" dirty="0" smtClean="0">
                <a:latin typeface="Tahoma" pitchFamily="28" charset="0"/>
                <a:ea typeface="ＭＳ Ｐゴシック" pitchFamily="-110" charset="-128"/>
              </a:rPr>
              <a:t>Heuristics</a:t>
            </a:r>
          </a:p>
          <a:p>
            <a:pPr lvl="1" eaLnBrk="1" hangingPunct="1">
              <a:defRPr/>
            </a:pPr>
            <a:r>
              <a:rPr lang="en-US" dirty="0" smtClean="0">
                <a:latin typeface="Tahoma" pitchFamily="28" charset="0"/>
                <a:ea typeface="ＭＳ Ｐゴシック" pitchFamily="-110" charset="-128"/>
              </a:rPr>
              <a:t>Reason-based</a:t>
            </a:r>
            <a:endParaRPr lang="en-US"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pic>
        <p:nvPicPr>
          <p:cNvPr id="4" name="Picture 8" descr="http://www.clipartsegifs.com.br/cliparts/super_herois/super_homem/superman_subind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881" y="2035278"/>
            <a:ext cx="916857" cy="1635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
            </a:r>
            <a:br>
              <a:rPr lang="en-US" altLang="en-US" smtClean="0">
                <a:latin typeface="Tahoma" panose="020B0604030504040204" pitchFamily="34" charset="0"/>
                <a:ea typeface="ＭＳ Ｐゴシック" panose="020B0600070205080204" pitchFamily="34" charset="-128"/>
                <a:cs typeface="Tahoma" panose="020B0604030504040204" pitchFamily="34" charset="0"/>
              </a:rPr>
            </a:br>
            <a:r>
              <a:rPr lang="en-US" altLang="en-US" smtClean="0">
                <a:latin typeface="Tahoma" panose="020B0604030504040204" pitchFamily="34" charset="0"/>
                <a:ea typeface="ＭＳ Ｐゴシック" panose="020B0600070205080204" pitchFamily="34" charset="-128"/>
                <a:cs typeface="Tahoma" panose="020B0604030504040204" pitchFamily="34" charset="0"/>
              </a:rPr>
              <a:t>Rational choice theory</a:t>
            </a:r>
            <a:br>
              <a:rPr lang="en-US" altLang="en-US" smtClean="0">
                <a:latin typeface="Tahoma" panose="020B0604030504040204" pitchFamily="34" charset="0"/>
                <a:ea typeface="ＭＳ Ｐゴシック" panose="020B0600070205080204" pitchFamily="34" charset="-128"/>
                <a:cs typeface="Tahoma" panose="020B0604030504040204" pitchFamily="34" charset="0"/>
              </a:rPr>
            </a:br>
            <a:endParaRPr lang="en-US" altLang="en-US"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Content Placeholder 2"/>
          <p:cNvSpPr>
            <a:spLocks noGrp="1"/>
          </p:cNvSpPr>
          <p:nvPr>
            <p:ph idx="1"/>
          </p:nvPr>
        </p:nvSpPr>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Rational DM with well-defined preferences</a:t>
            </a:r>
          </a:p>
          <a:p>
            <a:pPr eaLnBrk="1" hangingPunct="1">
              <a:buFont typeface="Wingdings" pitchFamily="-110" charset="2"/>
              <a:buChar char="§"/>
              <a:defRPr/>
            </a:pPr>
            <a:r>
              <a:rPr lang="en-US" sz="2400" dirty="0" smtClean="0">
                <a:latin typeface="Tahoma" pitchFamily="28" charset="0"/>
                <a:ea typeface="ＭＳ Ｐゴシック" pitchFamily="-110" charset="-128"/>
              </a:rPr>
              <a:t>Preferences </a:t>
            </a:r>
            <a:r>
              <a:rPr lang="en-US" sz="2400" b="1" dirty="0" smtClean="0">
                <a:latin typeface="Tahoma" pitchFamily="28" charset="0"/>
                <a:ea typeface="ＭＳ Ｐゴシック" pitchFamily="-110" charset="-128"/>
              </a:rPr>
              <a:t>do not depend </a:t>
            </a:r>
            <a:r>
              <a:rPr lang="en-US" sz="2400" dirty="0" smtClean="0">
                <a:latin typeface="Tahoma" pitchFamily="28" charset="0"/>
                <a:ea typeface="ＭＳ Ｐゴシック" pitchFamily="-110" charset="-128"/>
              </a:rPr>
              <a:t>on way options are described or elicitation methods</a:t>
            </a:r>
          </a:p>
          <a:p>
            <a:pPr lvl="1" eaLnBrk="1" hangingPunct="1">
              <a:buFontTx/>
              <a:buChar char="-"/>
              <a:defRPr/>
            </a:pPr>
            <a:r>
              <a:rPr lang="en-GB" sz="2000" dirty="0" smtClean="0">
                <a:latin typeface="Tahoma" pitchFamily="28" charset="0"/>
                <a:ea typeface="ＭＳ Ｐゴシック" pitchFamily="-110" charset="-128"/>
              </a:rPr>
              <a:t>Preferences can be </a:t>
            </a:r>
            <a:r>
              <a:rPr lang="en-GB" sz="2000" dirty="0">
                <a:latin typeface="Tahoma" pitchFamily="28" charset="0"/>
                <a:ea typeface="ＭＳ Ｐゴシック" pitchFamily="-110" charset="-128"/>
              </a:rPr>
              <a:t>represented as real-valued utility </a:t>
            </a:r>
            <a:r>
              <a:rPr lang="en-GB" sz="2000" dirty="0" smtClean="0">
                <a:latin typeface="Tahoma" pitchFamily="28" charset="0"/>
                <a:ea typeface="ＭＳ Ｐゴシック" pitchFamily="-110" charset="-128"/>
              </a:rPr>
              <a:t>functions</a:t>
            </a:r>
          </a:p>
          <a:p>
            <a:pPr lvl="1" eaLnBrk="1" hangingPunct="1">
              <a:buFontTx/>
              <a:buChar char="-"/>
              <a:defRPr/>
            </a:pPr>
            <a:r>
              <a:rPr lang="en-GB" sz="2000" dirty="0" smtClean="0">
                <a:latin typeface="Tahoma" pitchFamily="28" charset="0"/>
                <a:ea typeface="ＭＳ Ｐゴシック" pitchFamily="-110" charset="-128"/>
              </a:rPr>
              <a:t>Economic </a:t>
            </a:r>
            <a:r>
              <a:rPr lang="en-GB" sz="2000" dirty="0">
                <a:latin typeface="Tahoma" pitchFamily="28" charset="0"/>
                <a:ea typeface="ＭＳ Ｐゴシック" pitchFamily="-110" charset="-128"/>
              </a:rPr>
              <a:t>decision making then becomes a problem of maximizing this utility </a:t>
            </a:r>
            <a:r>
              <a:rPr lang="en-GB" sz="2000" dirty="0" smtClean="0">
                <a:latin typeface="Tahoma" pitchFamily="28" charset="0"/>
                <a:ea typeface="ＭＳ Ｐゴシック" pitchFamily="-110" charset="-128"/>
              </a:rPr>
              <a:t>function</a:t>
            </a:r>
          </a:p>
          <a:p>
            <a:pPr lvl="1" eaLnBrk="1" hangingPunct="1">
              <a:buFontTx/>
              <a:buChar char="-"/>
              <a:defRPr/>
            </a:pPr>
            <a:r>
              <a:rPr lang="en-GB" sz="2000" dirty="0" smtClean="0">
                <a:latin typeface="Tahoma" pitchFamily="28" charset="0"/>
                <a:ea typeface="ＭＳ Ｐゴシック" pitchFamily="-110" charset="-128"/>
              </a:rPr>
              <a:t>Preferences follows axioms of Completeness and Transitivity.</a:t>
            </a:r>
          </a:p>
          <a:p>
            <a:pPr marL="457200" lvl="1" indent="0" eaLnBrk="1" hangingPunct="1">
              <a:buNone/>
              <a:defRPr/>
            </a:pPr>
            <a:endParaRPr lang="en-US" sz="2000" dirty="0" smtClean="0">
              <a:latin typeface="Tahoma" pitchFamily="28" charset="0"/>
              <a:ea typeface="ＭＳ Ｐゴシック" pitchFamily="-110" charset="-128"/>
            </a:endParaRPr>
          </a:p>
          <a:p>
            <a:pPr eaLnBrk="1" hangingPunct="1">
              <a:buFont typeface="Wingdings" pitchFamily="-110" charset="2"/>
              <a:buChar char="§"/>
              <a:defRPr/>
            </a:pPr>
            <a:r>
              <a:rPr lang="en-US" sz="2400" dirty="0" smtClean="0">
                <a:latin typeface="Tahoma" pitchFamily="28" charset="0"/>
                <a:ea typeface="ＭＳ Ｐゴシック" pitchFamily="-110" charset="-128"/>
              </a:rPr>
              <a:t>Each option in choice set has a subjective value that depends only on that option (</a:t>
            </a:r>
            <a:r>
              <a:rPr lang="en-US" sz="2400" b="1" dirty="0" smtClean="0">
                <a:latin typeface="Tahoma" pitchFamily="28" charset="0"/>
                <a:ea typeface="ＭＳ Ｐゴシック" pitchFamily="-110" charset="-128"/>
              </a:rPr>
              <a:t>context-independence</a:t>
            </a:r>
            <a:r>
              <a:rPr lang="en-US" sz="2400" dirty="0" smtClean="0">
                <a:latin typeface="Tahoma" pitchFamily="28" charset="0"/>
                <a:ea typeface="ＭＳ Ｐゴシック" pitchFamily="-110" charset="-128"/>
              </a:rPr>
              <a:t>)</a:t>
            </a:r>
          </a:p>
          <a:p>
            <a:pPr marL="0" indent="0" eaLnBrk="1" hangingPunct="1">
              <a:buNone/>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Tree>
    <p:extLst>
      <p:ext uri="{BB962C8B-B14F-4D97-AF65-F5344CB8AC3E}">
        <p14:creationId xmlns:p14="http://schemas.microsoft.com/office/powerpoint/2010/main" val="26166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Bounded rationality</a:t>
            </a:r>
          </a:p>
        </p:txBody>
      </p:sp>
      <p:sp>
        <p:nvSpPr>
          <p:cNvPr id="3" name="Content Placeholder 2"/>
          <p:cNvSpPr>
            <a:spLocks noGrp="1"/>
          </p:cNvSpPr>
          <p:nvPr>
            <p:ph idx="1"/>
          </p:nvPr>
        </p:nvSpPr>
        <p:spPr/>
        <p:txBody>
          <a:bodyPr/>
          <a:lstStyle/>
          <a:p>
            <a:pPr eaLnBrk="1" hangingPunct="1"/>
            <a:r>
              <a:rPr lang="en-US" altLang="en-US" sz="2400" dirty="0" err="1" smtClean="0">
                <a:latin typeface="Tahoma" panose="020B0604030504040204" pitchFamily="34" charset="0"/>
                <a:ea typeface="ＭＳ Ｐゴシック" panose="020B0600070205080204" pitchFamily="34" charset="-128"/>
                <a:cs typeface="Tahoma" panose="020B0604030504040204" pitchFamily="34" charset="0"/>
              </a:rPr>
              <a:t>Boundedly</a:t>
            </a: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 rational agents experience limits in formulating and solving complex problems and in processing (receiving, storing, retrieving, transmitting) information (Simon, 1957, 1990)</a:t>
            </a:r>
          </a:p>
          <a:p>
            <a:pPr eaLnBrk="1" hangingPunct="1"/>
            <a:r>
              <a:rPr lang="en-US" altLang="en-US" sz="2400" i="1" dirty="0" smtClean="0">
                <a:latin typeface="Tahoma" panose="020B0604030504040204" pitchFamily="34" charset="0"/>
                <a:ea typeface="ＭＳ Ｐゴシック" panose="020B0600070205080204" pitchFamily="34" charset="-128"/>
                <a:cs typeface="Tahoma" panose="020B0604030504040204" pitchFamily="34" charset="0"/>
              </a:rPr>
              <a:t>Heuristics</a:t>
            </a:r>
          </a:p>
          <a:p>
            <a:pPr lvl="1" eaLnBrk="1" hangingPunct="1"/>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Kahneman</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&amp; </a:t>
            </a:r>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Tversky</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emphasize short-cut nature of heuristics and the systematic biases they lead to when used inappropriately</a:t>
            </a:r>
          </a:p>
          <a:p>
            <a:pPr lvl="1" eaLnBrk="1" hangingPunct="1"/>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Gigerenzer</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et al emphasize adaptive fit between heuristics and environment (and argue that they often provide better solutions than ‘optimal’ procedures)</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
            <a:ext cx="1390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1800" y="374650"/>
            <a:ext cx="8489950" cy="1296988"/>
          </a:xfrm>
        </p:spPr>
        <p:txBody>
          <a:bodyPr/>
          <a:lstStyle/>
          <a:p>
            <a:pPr eaLnBrk="1" hangingPunct="1"/>
            <a:r>
              <a:rPr lang="en-US" altLang="en-US" sz="3200" dirty="0" smtClean="0">
                <a:latin typeface="Tahoma" panose="020B0604030504040204" pitchFamily="34" charset="0"/>
                <a:ea typeface="ＭＳ Ｐゴシック" panose="020B0600070205080204" pitchFamily="34" charset="-128"/>
                <a:cs typeface="Tahoma" panose="020B0604030504040204" pitchFamily="34" charset="0"/>
              </a:rPr>
              <a:t/>
            </a:r>
            <a:br>
              <a:rPr lang="en-US" altLang="en-US" sz="3200" dirty="0" smtClean="0">
                <a:latin typeface="Tahoma" panose="020B0604030504040204" pitchFamily="34" charset="0"/>
                <a:ea typeface="ＭＳ Ｐゴシック" panose="020B0600070205080204" pitchFamily="34" charset="-128"/>
                <a:cs typeface="Tahoma" panose="020B0604030504040204" pitchFamily="34" charset="0"/>
              </a:rPr>
            </a:br>
            <a:r>
              <a:rPr lang="en-US" altLang="en-US" sz="3600" dirty="0" smtClean="0">
                <a:latin typeface="Tahoma" panose="020B0604030504040204" pitchFamily="34" charset="0"/>
                <a:ea typeface="ＭＳ Ｐゴシック" panose="020B0600070205080204" pitchFamily="34" charset="-128"/>
                <a:cs typeface="Tahoma" panose="020B0604030504040204" pitchFamily="34" charset="0"/>
              </a:rPr>
              <a:t>Constructive choice processes</a:t>
            </a:r>
            <a:br>
              <a:rPr lang="en-US" altLang="en-US" sz="3600" dirty="0" smtClean="0">
                <a:latin typeface="Tahoma" panose="020B0604030504040204" pitchFamily="34" charset="0"/>
                <a:ea typeface="ＭＳ Ｐゴシック" panose="020B0600070205080204" pitchFamily="34" charset="-128"/>
                <a:cs typeface="Tahoma" panose="020B0604030504040204" pitchFamily="34" charset="0"/>
              </a:rPr>
            </a:b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a:t>
            </a:r>
            <a:r>
              <a:rPr lang="en-US" altLang="en-US" sz="2400" dirty="0" err="1" smtClean="0">
                <a:latin typeface="Tahoma" panose="020B0604030504040204" pitchFamily="34" charset="0"/>
                <a:ea typeface="ＭＳ Ｐゴシック" panose="020B0600070205080204" pitchFamily="34" charset="-128"/>
                <a:cs typeface="Tahoma" panose="020B0604030504040204" pitchFamily="34" charset="0"/>
              </a:rPr>
              <a:t>Bettman</a:t>
            </a: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 Luce &amp; Payne, 1998) </a:t>
            </a:r>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
            </a:r>
            <a:br>
              <a:rPr lang="en-US" altLang="en-US" dirty="0" smtClean="0">
                <a:latin typeface="Tahoma" panose="020B0604030504040204" pitchFamily="34" charset="0"/>
                <a:ea typeface="ＭＳ Ｐゴシック" panose="020B0600070205080204" pitchFamily="34" charset="-128"/>
                <a:cs typeface="Tahoma" panose="020B0604030504040204" pitchFamily="34" charset="0"/>
              </a:rPr>
            </a:br>
            <a:endParaRPr lang="en-US" altLang="en-US" dirty="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14339" name="Content Placeholder 2"/>
          <p:cNvSpPr>
            <a:spLocks noGrp="1"/>
          </p:cNvSpPr>
          <p:nvPr>
            <p:ph idx="1"/>
          </p:nvPr>
        </p:nvSpPr>
        <p:spPr>
          <a:xfrm>
            <a:off x="431800" y="2784475"/>
            <a:ext cx="8489950" cy="3457575"/>
          </a:xfrm>
        </p:spPr>
        <p:txBody>
          <a:bodyPr/>
          <a:lstStyle/>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DMs often do not have well-defined preferences</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Preferences for options are </a:t>
            </a:r>
            <a:r>
              <a:rPr lang="en-US" altLang="en-US" sz="2400" i="1" dirty="0" smtClean="0">
                <a:latin typeface="Tahoma" panose="020B0604030504040204" pitchFamily="34" charset="0"/>
                <a:ea typeface="ＭＳ Ｐゴシック" panose="020B0600070205080204" pitchFamily="34" charset="-128"/>
                <a:cs typeface="Tahoma" panose="020B0604030504040204" pitchFamily="34" charset="0"/>
              </a:rPr>
              <a:t>constructed</a:t>
            </a: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 rather than retrieved</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Problem representations often developed on the spot by structuring of available information</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Preferences thus highly </a:t>
            </a:r>
            <a:r>
              <a:rPr lang="en-US" altLang="en-US" sz="2400" i="1" dirty="0" smtClean="0">
                <a:latin typeface="Tahoma" panose="020B0604030504040204" pitchFamily="34" charset="0"/>
                <a:ea typeface="ＭＳ Ｐゴシック" panose="020B0600070205080204" pitchFamily="34" charset="-128"/>
                <a:cs typeface="Tahoma" panose="020B0604030504040204" pitchFamily="34" charset="0"/>
              </a:rPr>
              <a:t>context-dependent </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And decision processes highly sensitive to local problem structure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93800" y="691223"/>
            <a:ext cx="8229600" cy="487362"/>
          </a:xfrm>
        </p:spPr>
        <p:txBody>
          <a:bodyPr/>
          <a:lstStyle/>
          <a:p>
            <a:pPr eaLnBrk="1" hangingPunct="1"/>
            <a:r>
              <a:rPr lang="en-US" altLang="en-US" sz="3600" dirty="0" smtClean="0">
                <a:latin typeface="Tahoma" panose="020B0604030504040204" pitchFamily="34" charset="0"/>
                <a:ea typeface="ＭＳ Ｐゴシック" panose="020B0600070205080204" pitchFamily="34" charset="-128"/>
                <a:cs typeface="Tahoma" panose="020B0604030504040204" pitchFamily="34" charset="0"/>
              </a:rPr>
              <a:t>Example of consumer task</a:t>
            </a:r>
          </a:p>
        </p:txBody>
      </p:sp>
      <p:graphicFrame>
        <p:nvGraphicFramePr>
          <p:cNvPr id="4" name="Table 3"/>
          <p:cNvGraphicFramePr>
            <a:graphicFrameLocks noGrp="1"/>
          </p:cNvGraphicFramePr>
          <p:nvPr>
            <p:extLst>
              <p:ext uri="{D42A27DB-BD31-4B8C-83A1-F6EECF244321}">
                <p14:modId xmlns:p14="http://schemas.microsoft.com/office/powerpoint/2010/main" val="848215000"/>
              </p:ext>
            </p:extLst>
          </p:nvPr>
        </p:nvGraphicFramePr>
        <p:xfrm>
          <a:off x="1219200" y="1771652"/>
          <a:ext cx="7010400" cy="3825873"/>
        </p:xfrm>
        <a:graphic>
          <a:graphicData uri="http://schemas.openxmlformats.org/drawingml/2006/table">
            <a:tbl>
              <a:tblPr/>
              <a:tblGrid>
                <a:gridCol w="1447800"/>
                <a:gridCol w="1355725"/>
                <a:gridCol w="1403350"/>
                <a:gridCol w="1401763"/>
                <a:gridCol w="1401762"/>
              </a:tblGrid>
              <a:tr h="6351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ea typeface="ＭＳ Ｐゴシック" pitchFamily="-110" charset="-128"/>
                        </a:rPr>
                        <a:t>CAR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ea typeface="ＭＳ Ｐゴシック" pitchFamily="-110" charset="-128"/>
                        </a:rPr>
                        <a:t>Reliability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ea typeface="ＭＳ Ｐゴシック" pitchFamily="-110" charset="-128"/>
                        </a:rPr>
                        <a:t>Price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rial" charset="0"/>
                          <a:ea typeface="ＭＳ Ｐゴシック" pitchFamily="-110" charset="-128"/>
                        </a:rPr>
                        <a:t>Safety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2060"/>
                          </a:solidFill>
                          <a:effectLst/>
                          <a:latin typeface="Arial" charset="0"/>
                          <a:ea typeface="ＭＳ Ｐゴシック" pitchFamily="-110" charset="-128"/>
                        </a:rPr>
                        <a:t>Horsepower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401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Arial" charset="0"/>
                        <a:ea typeface="ＭＳ Ｐゴシック" pitchFamily="-110"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Best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Good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Very poor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401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B</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Arial" charset="0"/>
                        <a:ea typeface="ＭＳ Ｐゴシック" pitchFamily="-110"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Worst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Worst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Good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401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Arial" charset="0"/>
                        <a:ea typeface="ＭＳ Ｐゴシック" pitchFamily="-110"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Very Good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Average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Average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351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Average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Poor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Best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Worst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51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060"/>
                          </a:solidFill>
                          <a:effectLst/>
                          <a:latin typeface="Arial" charset="0"/>
                          <a:ea typeface="ＭＳ Ｐゴシック" pitchFamily="-110" charset="-128"/>
                        </a:rPr>
                        <a:t>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Worst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Very Poor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Arial" charset="0"/>
                          <a:ea typeface="ＭＳ Ｐゴシック" pitchFamily="-110" charset="-128"/>
                        </a:rPr>
                        <a:t>Good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060"/>
                          </a:solidFill>
                          <a:effectLst/>
                          <a:latin typeface="Arial" charset="0"/>
                          <a:ea typeface="ＭＳ Ｐゴシック" pitchFamily="-110" charset="-128"/>
                        </a:rPr>
                        <a:t>Best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16431" name="Group 9"/>
          <p:cNvGrpSpPr>
            <a:grpSpLocks/>
          </p:cNvGrpSpPr>
          <p:nvPr/>
        </p:nvGrpSpPr>
        <p:grpSpPr bwMode="auto">
          <a:xfrm>
            <a:off x="1638300" y="2374900"/>
            <a:ext cx="914400" cy="3222625"/>
            <a:chOff x="1905000" y="2133600"/>
            <a:chExt cx="914400" cy="3222172"/>
          </a:xfrm>
        </p:grpSpPr>
        <p:pic>
          <p:nvPicPr>
            <p:cNvPr id="164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7455" y="3429000"/>
              <a:ext cx="831945" cy="62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20896"/>
              <a:ext cx="838200"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5480" y="4724400"/>
              <a:ext cx="883920" cy="63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609600" y="5867400"/>
            <a:ext cx="8229600" cy="1371600"/>
          </a:xfrm>
        </p:spPr>
        <p:txBody>
          <a:bodyPr/>
          <a:lstStyle/>
          <a:p>
            <a:pPr eaLnBrk="1" hangingPunct="1">
              <a:buFont typeface="Wingdings" pitchFamily="-110" charset="2"/>
              <a:buChar char="§"/>
              <a:defRPr/>
            </a:pPr>
            <a:r>
              <a:rPr lang="en-US" sz="2000" dirty="0" smtClean="0">
                <a:latin typeface="Tahoma" pitchFamily="28" charset="0"/>
                <a:ea typeface="ＭＳ Ｐゴシック" pitchFamily="-110" charset="-128"/>
              </a:rPr>
              <a:t>Set of alternatives and their values on list of attributes</a:t>
            </a: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95300" y="405543"/>
            <a:ext cx="8229600" cy="487362"/>
          </a:xfrm>
        </p:spPr>
        <p:txBody>
          <a:bodyPr/>
          <a:lstStyle/>
          <a:p>
            <a:pPr eaLnBrk="1" hangingPunct="1"/>
            <a:r>
              <a:rPr lang="en-US" altLang="en-US" sz="3600" dirty="0" smtClean="0">
                <a:latin typeface="Tahoma" panose="020B0604030504040204" pitchFamily="34" charset="0"/>
                <a:ea typeface="ＭＳ Ｐゴシック" panose="020B0600070205080204" pitchFamily="34" charset="-128"/>
                <a:cs typeface="Tahoma" panose="020B0604030504040204" pitchFamily="34" charset="0"/>
              </a:rPr>
              <a:t>General Decision Strategies</a:t>
            </a:r>
          </a:p>
        </p:txBody>
      </p:sp>
      <p:graphicFrame>
        <p:nvGraphicFramePr>
          <p:cNvPr id="4" name="Table 3"/>
          <p:cNvGraphicFramePr>
            <a:graphicFrameLocks noGrp="1"/>
          </p:cNvGraphicFramePr>
          <p:nvPr/>
        </p:nvGraphicFramePr>
        <p:xfrm>
          <a:off x="4495800" y="1219200"/>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19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319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319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3159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17455" name="Group 11"/>
          <p:cNvGrpSpPr>
            <a:grpSpLocks/>
          </p:cNvGrpSpPr>
          <p:nvPr/>
        </p:nvGrpSpPr>
        <p:grpSpPr bwMode="auto">
          <a:xfrm>
            <a:off x="4800600" y="1581150"/>
            <a:ext cx="571500" cy="2152650"/>
            <a:chOff x="4495800" y="1581150"/>
            <a:chExt cx="571500" cy="2152650"/>
          </a:xfrm>
        </p:grpSpPr>
        <p:pic>
          <p:nvPicPr>
            <p:cNvPr id="17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152400" y="1143000"/>
            <a:ext cx="4267200" cy="2971800"/>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Amount of info processed</a:t>
            </a:r>
          </a:p>
          <a:p>
            <a:pPr lvl="1" eaLnBrk="1" hangingPunct="1">
              <a:defRPr/>
            </a:pPr>
            <a:r>
              <a:rPr lang="en-US" sz="2000" dirty="0" smtClean="0">
                <a:latin typeface="Tahoma" pitchFamily="28" charset="0"/>
                <a:ea typeface="ＭＳ Ｐゴシック" pitchFamily="-110" charset="-128"/>
              </a:rPr>
              <a:t>Full </a:t>
            </a:r>
            <a:r>
              <a:rPr lang="en-US" sz="2000" dirty="0" err="1" smtClean="0">
                <a:latin typeface="Tahoma" pitchFamily="28" charset="0"/>
                <a:ea typeface="ＭＳ Ｐゴシック" pitchFamily="-110" charset="-128"/>
              </a:rPr>
              <a:t>vs</a:t>
            </a:r>
            <a:r>
              <a:rPr lang="en-US" sz="2000" dirty="0" smtClean="0">
                <a:latin typeface="Tahoma" pitchFamily="28" charset="0"/>
                <a:ea typeface="ＭＳ Ｐゴシック" pitchFamily="-110" charset="-128"/>
              </a:rPr>
              <a:t> restricted</a:t>
            </a:r>
          </a:p>
          <a:p>
            <a:pPr eaLnBrk="1" hangingPunct="1">
              <a:buFont typeface="Wingdings" pitchFamily="-110" charset="2"/>
              <a:buChar char="§"/>
              <a:defRPr/>
            </a:pPr>
            <a:r>
              <a:rPr lang="en-US" sz="2400" dirty="0" smtClean="0">
                <a:latin typeface="Tahoma" pitchFamily="28" charset="0"/>
                <a:ea typeface="ＭＳ Ｐゴシック" pitchFamily="-110" charset="-128"/>
              </a:rPr>
              <a:t>Selectivity</a:t>
            </a:r>
          </a:p>
          <a:p>
            <a:pPr lvl="1" eaLnBrk="1" hangingPunct="1">
              <a:defRPr/>
            </a:pPr>
            <a:r>
              <a:rPr lang="en-US" sz="2000" i="1" dirty="0">
                <a:latin typeface="Tahoma" pitchFamily="28" charset="0"/>
                <a:ea typeface="ＭＳ Ｐゴシック" pitchFamily="-110" charset="-128"/>
              </a:rPr>
              <a:t>Consistent</a:t>
            </a:r>
            <a:r>
              <a:rPr lang="en-US" sz="2000" dirty="0">
                <a:latin typeface="Tahoma" pitchFamily="28" charset="0"/>
                <a:ea typeface="ＭＳ Ｐゴシック" pitchFamily="-110" charset="-128"/>
              </a:rPr>
              <a:t>: same </a:t>
            </a:r>
            <a:r>
              <a:rPr lang="en-US" sz="2000" dirty="0" smtClean="0">
                <a:latin typeface="Tahoma" pitchFamily="28" charset="0"/>
                <a:ea typeface="ＭＳ Ｐゴシック" pitchFamily="-110" charset="-128"/>
              </a:rPr>
              <a:t>amount processed for each attribute</a:t>
            </a:r>
            <a:endParaRPr lang="en-US" sz="2000" dirty="0">
              <a:latin typeface="Tahoma" pitchFamily="28" charset="0"/>
              <a:ea typeface="ＭＳ Ｐゴシック" pitchFamily="-110" charset="-128"/>
            </a:endParaRPr>
          </a:p>
          <a:p>
            <a:pPr lvl="1" eaLnBrk="1" hangingPunct="1">
              <a:defRPr/>
            </a:pPr>
            <a:r>
              <a:rPr lang="en-US" sz="2000" i="1" dirty="0" smtClean="0">
                <a:latin typeface="Tahoma" pitchFamily="28" charset="0"/>
                <a:ea typeface="ＭＳ Ｐゴシック" pitchFamily="-110" charset="-128"/>
              </a:rPr>
              <a:t>Selective</a:t>
            </a:r>
            <a:r>
              <a:rPr lang="en-US" sz="2000" dirty="0" smtClean="0">
                <a:latin typeface="Tahoma" pitchFamily="28" charset="0"/>
                <a:ea typeface="ＭＳ Ｐゴシック" pitchFamily="-110" charset="-128"/>
              </a:rPr>
              <a:t>: Different amounts for each alternative or attribute</a:t>
            </a:r>
          </a:p>
          <a:p>
            <a:pPr lvl="1" eaLnBrk="1" hangingPunct="1">
              <a:defRPr/>
            </a:pPr>
            <a:r>
              <a:rPr lang="en-US" sz="2000" dirty="0" err="1" smtClean="0">
                <a:latin typeface="Tahoma" pitchFamily="28" charset="0"/>
                <a:ea typeface="ＭＳ Ｐゴシック" pitchFamily="-110" charset="-128"/>
              </a:rPr>
              <a:t>Eg</a:t>
            </a:r>
            <a:r>
              <a:rPr lang="en-US" sz="2000" dirty="0" smtClean="0">
                <a:latin typeface="Tahoma" pitchFamily="28" charset="0"/>
                <a:ea typeface="ＭＳ Ｐゴシック" pitchFamily="-110" charset="-128"/>
              </a:rPr>
              <a:t> look at safety only</a:t>
            </a:r>
          </a:p>
          <a:p>
            <a:pPr lvl="1" eaLnBrk="1" hangingPunct="1">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304800" y="4267200"/>
            <a:ext cx="8610600" cy="2362200"/>
          </a:xfrm>
          <a:prstGeom prst="rect">
            <a:avLst/>
          </a:prstGeom>
          <a:noFill/>
          <a:ln w="9525">
            <a:noFill/>
            <a:miter lim="800000"/>
            <a:headEnd/>
            <a:tailEnd/>
          </a:ln>
        </p:spPr>
        <p:txBody>
          <a:bodyPr/>
          <a:lstStyle/>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Pattern of processing</a:t>
            </a:r>
          </a:p>
          <a:p>
            <a:pPr marL="742950" lvl="1" indent="-285750" eaLnBrk="1" hangingPunct="1">
              <a:spcBef>
                <a:spcPct val="20000"/>
              </a:spcBef>
              <a:buFontTx/>
              <a:buChar char="–"/>
              <a:defRPr/>
            </a:pPr>
            <a:r>
              <a:rPr lang="en-US" sz="2000" dirty="0">
                <a:latin typeface="Tahoma" pitchFamily="28" charset="0"/>
                <a:ea typeface="ＭＳ Ｐゴシック" pitchFamily="-110" charset="-128"/>
                <a:cs typeface="Tahoma" pitchFamily="28" charset="0"/>
              </a:rPr>
              <a:t>By alternative: consider multiple attributes of one option at a time</a:t>
            </a:r>
          </a:p>
          <a:p>
            <a:pPr marL="742950" lvl="1" indent="-285750" eaLnBrk="1" hangingPunct="1">
              <a:spcBef>
                <a:spcPct val="20000"/>
              </a:spcBef>
              <a:buFontTx/>
              <a:buChar char="–"/>
              <a:defRPr/>
            </a:pPr>
            <a:r>
              <a:rPr lang="en-US" sz="2000" dirty="0">
                <a:latin typeface="Tahoma" pitchFamily="28" charset="0"/>
                <a:ea typeface="ＭＳ Ｐゴシック" pitchFamily="-110" charset="-128"/>
                <a:cs typeface="Tahoma" pitchFamily="28" charset="0"/>
              </a:rPr>
              <a:t>By attribute: consider one attribute at a time for multiple options</a:t>
            </a:r>
          </a:p>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Compensatory vs. non-compensatory </a:t>
            </a:r>
          </a:p>
          <a:p>
            <a:pPr marL="742950" lvl="1" indent="-285750" eaLnBrk="1" hangingPunct="1">
              <a:spcBef>
                <a:spcPct val="20000"/>
              </a:spcBef>
              <a:buFontTx/>
              <a:buChar char="–"/>
              <a:defRPr/>
            </a:pPr>
            <a:r>
              <a:rPr lang="en-US" sz="2000" i="1" dirty="0">
                <a:latin typeface="Tahoma" pitchFamily="28" charset="0"/>
                <a:ea typeface="ＭＳ Ｐゴシック" pitchFamily="-110" charset="-128"/>
                <a:cs typeface="Tahoma" pitchFamily="28" charset="0"/>
              </a:rPr>
              <a:t>Comp: </a:t>
            </a:r>
            <a:r>
              <a:rPr lang="en-US" sz="2000" dirty="0">
                <a:latin typeface="Tahoma" pitchFamily="28" charset="0"/>
                <a:ea typeface="ＭＳ Ｐゴシック" pitchFamily="-110" charset="-128"/>
                <a:cs typeface="Tahoma" pitchFamily="28" charset="0"/>
              </a:rPr>
              <a:t>good value on one attribute can compensate for bad value on another; hence explicit trade-offs</a:t>
            </a:r>
          </a:p>
          <a:p>
            <a:pPr marL="342900" indent="-342900" eaLnBrk="1" hangingPunct="1">
              <a:spcBef>
                <a:spcPct val="20000"/>
              </a:spcBef>
              <a:buClr>
                <a:srgbClr val="FFFF00"/>
              </a:buClr>
              <a:buSzPct val="100000"/>
              <a:buFont typeface="Wingdings" pitchFamily="-110" charset="2"/>
              <a:buChar char="§"/>
              <a:defRPr/>
            </a:pPr>
            <a:endParaRPr lang="en-US" sz="2800" dirty="0">
              <a:effectLst>
                <a:outerShdw blurRad="38100" dist="38100" dir="2700000" algn="tl">
                  <a:srgbClr val="336699"/>
                </a:outerShdw>
              </a:effectLst>
              <a:latin typeface="Tahoma" pitchFamily="28" charset="0"/>
              <a:ea typeface="ＭＳ Ｐゴシック" pitchFamily="-110" charset="-128"/>
              <a:cs typeface="Tahoma" pitchFamily="28" charset="0"/>
            </a:endParaRPr>
          </a:p>
          <a:p>
            <a:pPr marL="342900" indent="-342900" eaLnBrk="1" hangingPunct="1">
              <a:spcBef>
                <a:spcPct val="20000"/>
              </a:spcBef>
              <a:buClr>
                <a:srgbClr val="FFFF00"/>
              </a:buClr>
              <a:buSzPct val="100000"/>
              <a:buFont typeface="Wingdings" pitchFamily="-110" charset="2"/>
              <a:buChar char="§"/>
              <a:defRPr/>
            </a:pPr>
            <a:endParaRPr lang="en-US" sz="3200" dirty="0">
              <a:effectLst>
                <a:outerShdw blurRad="38100" dist="38100" dir="2700000" algn="tl">
                  <a:srgbClr val="336699"/>
                </a:outerShdw>
              </a:effectLst>
              <a:latin typeface="Tahoma" pitchFamily="28" charset="0"/>
              <a:ea typeface="ＭＳ Ｐゴシック" pitchFamily="-110" charset="-128"/>
              <a:cs typeface="Tahoma" pitchFamily="2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518319"/>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Weighted additive model</a:t>
            </a:r>
          </a:p>
        </p:txBody>
      </p:sp>
      <p:graphicFrame>
        <p:nvGraphicFramePr>
          <p:cNvPr id="4" name="Table 3"/>
          <p:cNvGraphicFramePr>
            <a:graphicFrameLocks noGrp="1"/>
          </p:cNvGraphicFramePr>
          <p:nvPr/>
        </p:nvGraphicFramePr>
        <p:xfrm>
          <a:off x="4648200" y="1589088"/>
          <a:ext cx="4343400" cy="2603501"/>
        </p:xfrm>
        <a:graphic>
          <a:graphicData uri="http://schemas.openxmlformats.org/drawingml/2006/table">
            <a:tbl>
              <a:tblPr/>
              <a:tblGrid>
                <a:gridCol w="881063"/>
                <a:gridCol w="871537"/>
                <a:gridCol w="762000"/>
                <a:gridCol w="762000"/>
                <a:gridCol w="1066800"/>
              </a:tblGrid>
              <a:tr h="3161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ea typeface="ＭＳ Ｐゴシック" pitchFamily="-110" charset="-128"/>
                        </a:rPr>
                        <a:t>CAR</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marT="45748" marB="45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18479" name="Group 11"/>
          <p:cNvGrpSpPr>
            <a:grpSpLocks/>
          </p:cNvGrpSpPr>
          <p:nvPr/>
        </p:nvGrpSpPr>
        <p:grpSpPr bwMode="auto">
          <a:xfrm>
            <a:off x="4991100" y="1957388"/>
            <a:ext cx="571500" cy="2152650"/>
            <a:chOff x="4495800" y="1581150"/>
            <a:chExt cx="571500" cy="2152650"/>
          </a:xfrm>
        </p:grpSpPr>
        <p:pic>
          <p:nvPicPr>
            <p:cNvPr id="1848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152400" y="1528790"/>
            <a:ext cx="4495800" cy="2971800"/>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Assume DM can assess importance weight of each attribute (</a:t>
            </a:r>
            <a:r>
              <a:rPr lang="en-US" sz="2400" dirty="0" err="1" smtClean="0">
                <a:latin typeface="Tahoma" pitchFamily="28" charset="0"/>
                <a:ea typeface="ＭＳ Ｐゴシック" pitchFamily="-110" charset="-128"/>
              </a:rPr>
              <a:t>w</a:t>
            </a:r>
            <a:r>
              <a:rPr lang="en-US" sz="2400" baseline="-25000" dirty="0" err="1" smtClean="0">
                <a:latin typeface="Tahoma" pitchFamily="28" charset="0"/>
                <a:ea typeface="ＭＳ Ｐゴシック" pitchFamily="-110" charset="-128"/>
              </a:rPr>
              <a:t>i</a:t>
            </a:r>
            <a:r>
              <a:rPr lang="en-US" sz="2400" dirty="0" smtClean="0">
                <a:latin typeface="Tahoma" pitchFamily="28" charset="0"/>
                <a:ea typeface="ＭＳ Ｐゴシック" pitchFamily="-110" charset="-128"/>
              </a:rPr>
              <a:t>)</a:t>
            </a:r>
          </a:p>
          <a:p>
            <a:pPr eaLnBrk="1" hangingPunct="1">
              <a:buFont typeface="Wingdings" pitchFamily="-110" charset="2"/>
              <a:buChar char="§"/>
              <a:defRPr/>
            </a:pPr>
            <a:r>
              <a:rPr lang="en-US" sz="2400" dirty="0" smtClean="0">
                <a:latin typeface="Tahoma" pitchFamily="28" charset="0"/>
                <a:ea typeface="ＭＳ Ｐゴシック" pitchFamily="-110" charset="-128"/>
              </a:rPr>
              <a:t>Consider one option at a time</a:t>
            </a:r>
          </a:p>
          <a:p>
            <a:pPr lvl="1" eaLnBrk="1" hangingPunct="1">
              <a:defRPr/>
            </a:pPr>
            <a:endParaRPr lang="en-US" sz="2000" dirty="0" smtClean="0">
              <a:latin typeface="Tahoma" pitchFamily="28" charset="0"/>
              <a:ea typeface="ＭＳ Ｐゴシック" pitchFamily="-110" charset="-128"/>
            </a:endParaRPr>
          </a:p>
          <a:p>
            <a:pPr lvl="1" eaLnBrk="1" hangingPunct="1">
              <a:defRPr/>
            </a:pPr>
            <a:endParaRPr lang="en-US" sz="2000" dirty="0" smtClean="0">
              <a:latin typeface="Tahoma" pitchFamily="28" charset="0"/>
              <a:ea typeface="ＭＳ Ｐゴシック" pitchFamily="-110" charset="-128"/>
            </a:endParaRPr>
          </a:p>
          <a:p>
            <a:pPr eaLnBrk="1" hangingPunct="1">
              <a:buFont typeface="Wingdings" pitchFamily="-110" charset="2"/>
              <a:buChar char="§"/>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
        <p:nvSpPr>
          <p:cNvPr id="18481" name="TextBox 11"/>
          <p:cNvSpPr txBox="1">
            <a:spLocks noChangeArrowheads="1"/>
          </p:cNvSpPr>
          <p:nvPr/>
        </p:nvSpPr>
        <p:spPr bwMode="auto">
          <a:xfrm>
            <a:off x="5715000" y="1143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8000" y="599443"/>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Weighted additive model</a:t>
            </a:r>
          </a:p>
        </p:txBody>
      </p:sp>
      <p:graphicFrame>
        <p:nvGraphicFramePr>
          <p:cNvPr id="4" name="Table 3"/>
          <p:cNvGraphicFramePr>
            <a:graphicFrameLocks noGrp="1"/>
          </p:cNvGraphicFramePr>
          <p:nvPr/>
        </p:nvGraphicFramePr>
        <p:xfrm>
          <a:off x="2195513" y="2105025"/>
          <a:ext cx="5400674" cy="3629025"/>
        </p:xfrm>
        <a:graphic>
          <a:graphicData uri="http://schemas.openxmlformats.org/drawingml/2006/table">
            <a:tbl>
              <a:tblPr/>
              <a:tblGrid>
                <a:gridCol w="1095532"/>
                <a:gridCol w="1083687"/>
                <a:gridCol w="947487"/>
                <a:gridCol w="947487"/>
                <a:gridCol w="1326481"/>
              </a:tblGrid>
              <a:tr h="4406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ea typeface="ＭＳ Ｐゴシック" pitchFamily="-110" charset="-128"/>
                        </a:rPr>
                        <a:t>CAR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19503" name="Group 11"/>
          <p:cNvGrpSpPr>
            <a:grpSpLocks/>
          </p:cNvGrpSpPr>
          <p:nvPr/>
        </p:nvGrpSpPr>
        <p:grpSpPr bwMode="auto">
          <a:xfrm>
            <a:off x="2560638" y="2559050"/>
            <a:ext cx="715962" cy="3074988"/>
            <a:chOff x="4495800" y="1581150"/>
            <a:chExt cx="571500" cy="2152650"/>
          </a:xfrm>
        </p:grpSpPr>
        <p:pic>
          <p:nvPicPr>
            <p:cNvPr id="1950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504" name="TextBox 11"/>
          <p:cNvSpPr txBox="1">
            <a:spLocks noChangeArrowheads="1"/>
          </p:cNvSpPr>
          <p:nvPr/>
        </p:nvSpPr>
        <p:spPr bwMode="auto">
          <a:xfrm>
            <a:off x="3276600" y="1587500"/>
            <a:ext cx="424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68313" y="0"/>
            <a:ext cx="8229600" cy="1143000"/>
          </a:xfrm>
        </p:spPr>
        <p:txBody>
          <a:bodyPr/>
          <a:lstStyle/>
          <a:p>
            <a:pPr eaLnBrk="1" hangingPunct="1"/>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Outline</a:t>
            </a:r>
          </a:p>
        </p:txBody>
      </p:sp>
      <p:sp>
        <p:nvSpPr>
          <p:cNvPr id="65539" name="Content Placeholder 2"/>
          <p:cNvSpPr>
            <a:spLocks noGrp="1"/>
          </p:cNvSpPr>
          <p:nvPr>
            <p:ph idx="1"/>
          </p:nvPr>
        </p:nvSpPr>
        <p:spPr>
          <a:xfrm>
            <a:off x="457200" y="1125538"/>
            <a:ext cx="8229600" cy="5000625"/>
          </a:xfrm>
        </p:spPr>
        <p:txBody>
          <a:bodyPr/>
          <a:lstStyle/>
          <a:p>
            <a:pPr marL="0" indent="0" eaLnBrk="1" hangingPunct="1">
              <a:buNone/>
            </a:pPr>
            <a:r>
              <a:rPr lang="en-GB" sz="2400" b="1" dirty="0" smtClean="0"/>
              <a:t>Part I: Are consumer preferences constructed?</a:t>
            </a:r>
          </a:p>
          <a:p>
            <a:pPr eaLnBrk="1" hangingPunct="1">
              <a:buFont typeface="Wingdings" panose="05000000000000000000" pitchFamily="2" charset="2"/>
              <a:buChar char="§"/>
            </a:pPr>
            <a:r>
              <a:rPr lang="en-GB" sz="2400" dirty="0" smtClean="0"/>
              <a:t>Explore/Exploit in Consumer Decision Making</a:t>
            </a:r>
          </a:p>
          <a:p>
            <a:pPr eaLnBrk="1" hangingPunct="1">
              <a:buFont typeface="Wingdings" panose="05000000000000000000" pitchFamily="2" charset="2"/>
              <a:buChar char="§"/>
            </a:pPr>
            <a:r>
              <a:rPr lang="en-GB" sz="2400" dirty="0" smtClean="0"/>
              <a:t>Choice Blindness</a:t>
            </a:r>
          </a:p>
          <a:p>
            <a:pPr marL="0" indent="0" eaLnBrk="1" hangingPunct="1">
              <a:buNone/>
            </a:pPr>
            <a:endParaRPr lang="en-GB" sz="2400" b="1" dirty="0" smtClean="0"/>
          </a:p>
          <a:p>
            <a:pPr marL="0" indent="0" eaLnBrk="1" hangingPunct="1">
              <a:buNone/>
            </a:pPr>
            <a:r>
              <a:rPr lang="en-GB" sz="2400" b="1" dirty="0" smtClean="0"/>
              <a:t>Part II</a:t>
            </a:r>
            <a:endParaRPr lang="en-GB" sz="2400" b="1" dirty="0"/>
          </a:p>
          <a:p>
            <a:pPr marL="0" indent="0" eaLnBrk="1" hangingPunct="1">
              <a:buNone/>
            </a:pPr>
            <a:r>
              <a:rPr lang="en-GB" sz="2400" b="1" dirty="0" smtClean="0"/>
              <a:t>Theoretical Part: Models of Consumer DM</a:t>
            </a:r>
            <a:endParaRPr lang="en-GB" sz="2400" dirty="0" smtClean="0"/>
          </a:p>
          <a:p>
            <a:pPr eaLnBrk="1" hangingPunct="1">
              <a:buFont typeface="Wingdings" panose="05000000000000000000" pitchFamily="2" charset="2"/>
              <a:buChar char="§"/>
            </a:pPr>
            <a:r>
              <a:rPr lang="en-GB" sz="2400" dirty="0" smtClean="0"/>
              <a:t>Rational Choice Theory</a:t>
            </a:r>
          </a:p>
          <a:p>
            <a:pPr eaLnBrk="1" hangingPunct="1">
              <a:buFont typeface="Wingdings" panose="05000000000000000000" pitchFamily="2" charset="2"/>
              <a:buChar char="§"/>
            </a:pPr>
            <a:r>
              <a:rPr lang="en-GB" sz="2400" dirty="0" smtClean="0"/>
              <a:t>Bounded Rationality</a:t>
            </a:r>
          </a:p>
          <a:p>
            <a:pPr eaLnBrk="1" hangingPunct="1">
              <a:buFont typeface="Wingdings" panose="05000000000000000000" pitchFamily="2" charset="2"/>
              <a:buChar char="§"/>
            </a:pPr>
            <a:r>
              <a:rPr lang="en-GB" sz="2400" dirty="0" smtClean="0"/>
              <a:t>Constructive Choice Processes</a:t>
            </a:r>
          </a:p>
          <a:p>
            <a:pPr eaLnBrk="1" hangingPunct="1">
              <a:buFont typeface="Wingdings" panose="05000000000000000000" pitchFamily="2" charset="2"/>
              <a:buChar char="§"/>
            </a:pPr>
            <a:r>
              <a:rPr lang="en-GB" sz="2400" dirty="0" smtClean="0"/>
              <a:t>Decision Strategies with different Goals</a:t>
            </a:r>
          </a:p>
          <a:p>
            <a:pPr eaLnBrk="1" hangingPunct="1">
              <a:buFont typeface="Wingdings" panose="05000000000000000000" pitchFamily="2" charset="2"/>
              <a:buChar char="§"/>
            </a:pPr>
            <a:r>
              <a:rPr lang="en-GB" sz="2400" dirty="0" smtClean="0"/>
              <a:t>Example: Reason-based strategies</a:t>
            </a:r>
          </a:p>
          <a:p>
            <a:pPr eaLnBrk="1" hangingPunct="1">
              <a:buFont typeface="Wingdings" panose="05000000000000000000" pitchFamily="2" charset="2"/>
              <a:buChar char="§"/>
            </a:pPr>
            <a:r>
              <a:rPr lang="en-GB" sz="2400" dirty="0" smtClean="0"/>
              <a:t>Choice Overload</a:t>
            </a:r>
          </a:p>
        </p:txBody>
      </p:sp>
    </p:spTree>
    <p:extLst>
      <p:ext uri="{BB962C8B-B14F-4D97-AF65-F5344CB8AC3E}">
        <p14:creationId xmlns:p14="http://schemas.microsoft.com/office/powerpoint/2010/main" val="2455588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82600" y="517884"/>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Weighted additive model</a:t>
            </a:r>
          </a:p>
        </p:txBody>
      </p:sp>
      <p:graphicFrame>
        <p:nvGraphicFramePr>
          <p:cNvPr id="4" name="Table 3"/>
          <p:cNvGraphicFramePr>
            <a:graphicFrameLocks noGrp="1"/>
          </p:cNvGraphicFramePr>
          <p:nvPr/>
        </p:nvGraphicFramePr>
        <p:xfrm>
          <a:off x="2195513" y="2105025"/>
          <a:ext cx="5400674" cy="3629025"/>
        </p:xfrm>
        <a:graphic>
          <a:graphicData uri="http://schemas.openxmlformats.org/drawingml/2006/table">
            <a:tbl>
              <a:tblPr/>
              <a:tblGrid>
                <a:gridCol w="1095532"/>
                <a:gridCol w="1083687"/>
                <a:gridCol w="947487"/>
                <a:gridCol w="947487"/>
                <a:gridCol w="1326481"/>
              </a:tblGrid>
              <a:tr h="4406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ea typeface="ＭＳ Ｐゴシック" pitchFamily="-110" charset="-128"/>
                        </a:rPr>
                        <a:t>CAR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76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marL="91441" marR="91441"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0527" name="Group 11"/>
          <p:cNvGrpSpPr>
            <a:grpSpLocks/>
          </p:cNvGrpSpPr>
          <p:nvPr/>
        </p:nvGrpSpPr>
        <p:grpSpPr bwMode="auto">
          <a:xfrm>
            <a:off x="2560638" y="2559050"/>
            <a:ext cx="715962" cy="3074988"/>
            <a:chOff x="4495800" y="1581150"/>
            <a:chExt cx="571500" cy="2152650"/>
          </a:xfrm>
        </p:grpSpPr>
        <p:pic>
          <p:nvPicPr>
            <p:cNvPr id="2052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8" name="TextBox 11"/>
          <p:cNvSpPr txBox="1">
            <a:spLocks noChangeArrowheads="1"/>
          </p:cNvSpPr>
          <p:nvPr/>
        </p:nvSpPr>
        <p:spPr bwMode="auto">
          <a:xfrm>
            <a:off x="3276600" y="1587500"/>
            <a:ext cx="424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    .1          .4        .3            .2</a:t>
            </a:r>
            <a:endParaRPr lang="en-US" altLang="en-US" sz="1800" baseline="-25000">
              <a:latin typeface="Verdana" panose="020B0604030504040204" pitchFamily="34" charset="0"/>
              <a:ea typeface="ＭＳ Ｐゴシック" panose="020B0600070205080204" pitchFamily="34" charset="-128"/>
              <a:cs typeface="Tahoma" panose="020B060403050404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1188" y="567012"/>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Weighted additive model</a:t>
            </a:r>
          </a:p>
        </p:txBody>
      </p:sp>
      <p:graphicFrame>
        <p:nvGraphicFramePr>
          <p:cNvPr id="4" name="Table 3"/>
          <p:cNvGraphicFramePr>
            <a:graphicFrameLocks noGrp="1"/>
          </p:cNvGraphicFramePr>
          <p:nvPr/>
        </p:nvGraphicFramePr>
        <p:xfrm>
          <a:off x="2195513" y="2105025"/>
          <a:ext cx="5400674" cy="3635376"/>
        </p:xfrm>
        <a:graphic>
          <a:graphicData uri="http://schemas.openxmlformats.org/drawingml/2006/table">
            <a:tbl>
              <a:tblPr/>
              <a:tblGrid>
                <a:gridCol w="1095532"/>
                <a:gridCol w="1083687"/>
                <a:gridCol w="947487"/>
                <a:gridCol w="947487"/>
                <a:gridCol w="1326481"/>
              </a:tblGrid>
              <a:tr h="440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ea typeface="ＭＳ Ｐゴシック" pitchFamily="-110" charset="-128"/>
                        </a:rPr>
                        <a:t>CAR</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373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(4)</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(1)</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400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36699"/>
                        </a:solidFill>
                        <a:effectLst/>
                        <a:latin typeface="Arial" charset="0"/>
                        <a:ea typeface="ＭＳ Ｐゴシック" pitchFamily="-11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(4)</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400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(1)</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36699"/>
                        </a:solidFill>
                        <a:effectLst/>
                        <a:latin typeface="Arial" charset="0"/>
                        <a:ea typeface="ＭＳ Ｐゴシック" pitchFamily="-11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(5)</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(3)</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(3)</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400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(3)</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36699"/>
                        </a:solidFill>
                        <a:effectLst/>
                        <a:latin typeface="Arial" charset="0"/>
                        <a:ea typeface="ＭＳ Ｐゴシック" pitchFamily="-11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(2)</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73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(1)</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(4)</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1551" name="Group 11"/>
          <p:cNvGrpSpPr>
            <a:grpSpLocks/>
          </p:cNvGrpSpPr>
          <p:nvPr/>
        </p:nvGrpSpPr>
        <p:grpSpPr bwMode="auto">
          <a:xfrm>
            <a:off x="2560638" y="2559050"/>
            <a:ext cx="715962" cy="3074988"/>
            <a:chOff x="4495800" y="1581150"/>
            <a:chExt cx="571500" cy="2152650"/>
          </a:xfrm>
        </p:grpSpPr>
        <p:pic>
          <p:nvPicPr>
            <p:cNvPr id="2155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52" name="TextBox 11"/>
          <p:cNvSpPr txBox="1">
            <a:spLocks noChangeArrowheads="1"/>
          </p:cNvSpPr>
          <p:nvPr/>
        </p:nvSpPr>
        <p:spPr bwMode="auto">
          <a:xfrm>
            <a:off x="3276600" y="1587500"/>
            <a:ext cx="424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    .1          .4        .3            .2</a:t>
            </a:r>
            <a:endParaRPr lang="en-US" altLang="en-US" sz="1800" baseline="-25000">
              <a:latin typeface="Verdana" panose="020B0604030504040204" pitchFamily="34" charset="0"/>
              <a:ea typeface="ＭＳ Ｐゴシック" panose="020B0600070205080204" pitchFamily="34" charset="-128"/>
              <a:cs typeface="Tahoma" panose="020B0604030504040204" pitchFamily="34" charset="0"/>
            </a:endParaRPr>
          </a:p>
        </p:txBody>
      </p:sp>
      <p:sp>
        <p:nvSpPr>
          <p:cNvPr id="3" name="TextBox 2"/>
          <p:cNvSpPr txBox="1">
            <a:spLocks noChangeArrowheads="1"/>
          </p:cNvSpPr>
          <p:nvPr/>
        </p:nvSpPr>
        <p:spPr bwMode="auto">
          <a:xfrm>
            <a:off x="611188" y="6021388"/>
            <a:ext cx="7129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e.g., A: (.1x0)+(.4x6)+(.3x4)+(.2x1) = 3.8</a:t>
            </a:r>
          </a:p>
        </p:txBody>
      </p:sp>
      <p:sp>
        <p:nvSpPr>
          <p:cNvPr id="5" name="TextBox 4"/>
          <p:cNvSpPr txBox="1">
            <a:spLocks noChangeArrowheads="1"/>
          </p:cNvSpPr>
          <p:nvPr/>
        </p:nvSpPr>
        <p:spPr bwMode="auto">
          <a:xfrm>
            <a:off x="7740650" y="2205038"/>
            <a:ext cx="863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3.8</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1.4</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3.6</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2.9</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2.8</a:t>
            </a:r>
          </a:p>
        </p:txBody>
      </p:sp>
      <p:sp>
        <p:nvSpPr>
          <p:cNvPr id="6" name="Oval 5"/>
          <p:cNvSpPr/>
          <p:nvPr/>
        </p:nvSpPr>
        <p:spPr>
          <a:xfrm>
            <a:off x="7740650" y="2551113"/>
            <a:ext cx="719138" cy="796925"/>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 y="461223"/>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Weighted additive model</a:t>
            </a:r>
          </a:p>
        </p:txBody>
      </p:sp>
      <p:graphicFrame>
        <p:nvGraphicFramePr>
          <p:cNvPr id="4" name="Table 3"/>
          <p:cNvGraphicFramePr>
            <a:graphicFrameLocks noGrp="1"/>
          </p:cNvGraphicFramePr>
          <p:nvPr/>
        </p:nvGraphicFramePr>
        <p:xfrm>
          <a:off x="4648200" y="1665288"/>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2575" name="Group 11"/>
          <p:cNvGrpSpPr>
            <a:grpSpLocks/>
          </p:cNvGrpSpPr>
          <p:nvPr/>
        </p:nvGrpSpPr>
        <p:grpSpPr bwMode="auto">
          <a:xfrm>
            <a:off x="4991100" y="2033588"/>
            <a:ext cx="571500" cy="2152650"/>
            <a:chOff x="4495800" y="1581150"/>
            <a:chExt cx="571500" cy="2152650"/>
          </a:xfrm>
        </p:grpSpPr>
        <p:pic>
          <p:nvPicPr>
            <p:cNvPr id="22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228600" y="1512888"/>
            <a:ext cx="4381500" cy="2971800"/>
          </a:xfrm>
        </p:spPr>
        <p:txBody>
          <a:bodyPr/>
          <a:lstStyle/>
          <a:p>
            <a:pPr eaLnBrk="1" hangingPunct="1">
              <a:buFont typeface="Wingdings" pitchFamily="-110" charset="2"/>
              <a:buChar char="§"/>
              <a:defRPr/>
            </a:pPr>
            <a:r>
              <a:rPr lang="en-US" sz="2000" dirty="0" smtClean="0">
                <a:latin typeface="Tahoma" pitchFamily="28" charset="0"/>
                <a:ea typeface="ＭＳ Ｐゴシック" pitchFamily="-110" charset="-128"/>
              </a:rPr>
              <a:t>Assume DM can assess importance weight of each attribute (</a:t>
            </a:r>
            <a:r>
              <a:rPr lang="en-US" sz="2000" dirty="0" err="1" smtClean="0">
                <a:latin typeface="Tahoma" pitchFamily="28" charset="0"/>
                <a:ea typeface="ＭＳ Ｐゴシック" pitchFamily="-110" charset="-128"/>
              </a:rPr>
              <a:t>w</a:t>
            </a:r>
            <a:r>
              <a:rPr lang="en-US" sz="2000" baseline="-25000" dirty="0" err="1" smtClean="0">
                <a:latin typeface="Tahoma" pitchFamily="28" charset="0"/>
                <a:ea typeface="ＭＳ Ｐゴシック" pitchFamily="-110" charset="-128"/>
              </a:rPr>
              <a:t>i</a:t>
            </a:r>
            <a:r>
              <a:rPr lang="en-US" sz="2000" dirty="0" smtClean="0">
                <a:latin typeface="Tahoma" pitchFamily="28" charset="0"/>
                <a:ea typeface="ＭＳ Ｐゴシック" pitchFamily="-110" charset="-128"/>
              </a:rPr>
              <a:t>)</a:t>
            </a:r>
          </a:p>
          <a:p>
            <a:pPr eaLnBrk="1" hangingPunct="1">
              <a:buFont typeface="Wingdings" pitchFamily="-110" charset="2"/>
              <a:buChar char="§"/>
              <a:defRPr/>
            </a:pPr>
            <a:r>
              <a:rPr lang="en-US" sz="2000" dirty="0" smtClean="0">
                <a:latin typeface="Tahoma" pitchFamily="28" charset="0"/>
                <a:ea typeface="ＭＳ Ｐゴシック" pitchFamily="-110" charset="-128"/>
              </a:rPr>
              <a:t>Consider one option at a time</a:t>
            </a:r>
          </a:p>
          <a:p>
            <a:pPr eaLnBrk="1" hangingPunct="1">
              <a:buFont typeface="Wingdings" pitchFamily="-110" charset="2"/>
              <a:buChar char="§"/>
              <a:defRPr/>
            </a:pPr>
            <a:r>
              <a:rPr lang="en-US" sz="2000" dirty="0" smtClean="0">
                <a:latin typeface="Tahoma" pitchFamily="28" charset="0"/>
                <a:ea typeface="ＭＳ Ｐゴシック" pitchFamily="-110" charset="-128"/>
              </a:rPr>
              <a:t>Examine all attributes and compute weighted sum (value x importance weight)</a:t>
            </a:r>
          </a:p>
          <a:p>
            <a:pPr eaLnBrk="1" hangingPunct="1">
              <a:buFont typeface="Wingdings" pitchFamily="-110" charset="2"/>
              <a:buChar char="§"/>
              <a:defRPr/>
            </a:pPr>
            <a:r>
              <a:rPr lang="en-US" sz="2000" dirty="0" smtClean="0">
                <a:latin typeface="Tahoma" pitchFamily="28" charset="0"/>
                <a:ea typeface="ＭＳ Ｐゴシック" pitchFamily="-110" charset="-128"/>
              </a:rPr>
              <a:t>Choose option with highest weighted value </a:t>
            </a:r>
          </a:p>
          <a:p>
            <a:pPr lvl="1" eaLnBrk="1" hangingPunct="1">
              <a:defRPr/>
            </a:pPr>
            <a:endParaRPr lang="en-US" sz="1800" dirty="0" smtClean="0">
              <a:latin typeface="Tahoma" pitchFamily="28" charset="0"/>
              <a:ea typeface="ＭＳ Ｐゴシック" pitchFamily="-110" charset="-128"/>
            </a:endParaRPr>
          </a:p>
          <a:p>
            <a:pPr lvl="1" eaLnBrk="1" hangingPunct="1">
              <a:defRPr/>
            </a:pPr>
            <a:endParaRPr lang="en-US" sz="1800" dirty="0" smtClean="0">
              <a:latin typeface="Tahoma" pitchFamily="28" charset="0"/>
              <a:ea typeface="ＭＳ Ｐゴシック" pitchFamily="-110" charset="-128"/>
            </a:endParaRPr>
          </a:p>
          <a:p>
            <a:pPr eaLnBrk="1" hangingPunct="1">
              <a:buFont typeface="Wingdings" pitchFamily="-110" charset="2"/>
              <a:buChar char="§"/>
              <a:defRPr/>
            </a:pPr>
            <a:endParaRPr lang="en-US" sz="18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304800" y="5181600"/>
            <a:ext cx="8610600" cy="1524000"/>
          </a:xfrm>
          <a:prstGeom prst="rect">
            <a:avLst/>
          </a:prstGeom>
          <a:noFill/>
          <a:ln w="9525">
            <a:noFill/>
            <a:miter lim="800000"/>
            <a:headEnd/>
            <a:tailEnd/>
          </a:ln>
        </p:spPr>
        <p:txBody>
          <a:bodyPr/>
          <a:lstStyle/>
          <a:p>
            <a:pPr marL="342900" indent="-342900" eaLnBrk="1" hangingPunct="1">
              <a:spcBef>
                <a:spcPct val="20000"/>
              </a:spcBef>
              <a:buClr>
                <a:srgbClr val="FFFF00"/>
              </a:buClr>
              <a:buSzPct val="100000"/>
              <a:buFont typeface="Wingdings" pitchFamily="-110" charset="2"/>
              <a:buChar char="§"/>
              <a:defRPr/>
            </a:pPr>
            <a:r>
              <a:rPr lang="en-US" sz="2400" dirty="0" smtClean="0">
                <a:latin typeface="Tahoma" pitchFamily="28" charset="0"/>
                <a:ea typeface="ＭＳ Ｐゴシック" pitchFamily="-110" charset="-128"/>
                <a:cs typeface="Tahoma" pitchFamily="28" charset="0"/>
              </a:rPr>
              <a:t>Compensatory strategy that </a:t>
            </a:r>
            <a:r>
              <a:rPr lang="en-US" sz="2400" dirty="0">
                <a:latin typeface="Tahoma" pitchFamily="28" charset="0"/>
                <a:ea typeface="ＭＳ Ｐゴシック" pitchFamily="-110" charset="-128"/>
                <a:cs typeface="Tahoma" pitchFamily="28" charset="0"/>
              </a:rPr>
              <a:t>involves explicit trade-offs</a:t>
            </a:r>
          </a:p>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Considered more accurate but more demanding on DM’s working memory and computational capabilities</a:t>
            </a:r>
            <a:endParaRPr lang="en-US" sz="2800" dirty="0">
              <a:latin typeface="Tahoma" pitchFamily="28" charset="0"/>
              <a:ea typeface="ＭＳ Ｐゴシック" pitchFamily="-110" charset="-128"/>
              <a:cs typeface="Tahoma" pitchFamily="28" charset="0"/>
            </a:endParaRPr>
          </a:p>
          <a:p>
            <a:pPr marL="342900" indent="-342900" eaLnBrk="1" hangingPunct="1">
              <a:spcBef>
                <a:spcPct val="20000"/>
              </a:spcBef>
              <a:buClr>
                <a:srgbClr val="FFFF00"/>
              </a:buClr>
              <a:buSzPct val="100000"/>
              <a:buFont typeface="Wingdings" pitchFamily="-110" charset="2"/>
              <a:buChar char="§"/>
              <a:defRPr/>
            </a:pPr>
            <a:endParaRPr lang="en-US" sz="3200" dirty="0">
              <a:effectLst>
                <a:outerShdw blurRad="38100" dist="38100" dir="2700000" algn="tl">
                  <a:srgbClr val="336699"/>
                </a:outerShdw>
              </a:effectLst>
              <a:latin typeface="Tahoma" pitchFamily="28" charset="0"/>
              <a:ea typeface="ＭＳ Ｐゴシック" pitchFamily="-110" charset="-128"/>
              <a:cs typeface="Tahoma" pitchFamily="28" charset="0"/>
            </a:endParaRPr>
          </a:p>
        </p:txBody>
      </p:sp>
      <p:sp>
        <p:nvSpPr>
          <p:cNvPr id="22578" name="TextBox 11"/>
          <p:cNvSpPr txBox="1">
            <a:spLocks noChangeArrowheads="1"/>
          </p:cNvSpPr>
          <p:nvPr/>
        </p:nvSpPr>
        <p:spPr bwMode="auto">
          <a:xfrm>
            <a:off x="5715000" y="1143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5600" y="628704"/>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Equal weight or “Tallying”</a:t>
            </a:r>
          </a:p>
        </p:txBody>
      </p:sp>
      <p:graphicFrame>
        <p:nvGraphicFramePr>
          <p:cNvPr id="4" name="Table 3"/>
          <p:cNvGraphicFramePr>
            <a:graphicFrameLocks noGrp="1"/>
          </p:cNvGraphicFramePr>
          <p:nvPr/>
        </p:nvGraphicFramePr>
        <p:xfrm>
          <a:off x="4495800" y="1665288"/>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3599" name="Group 11"/>
          <p:cNvGrpSpPr>
            <a:grpSpLocks/>
          </p:cNvGrpSpPr>
          <p:nvPr/>
        </p:nvGrpSpPr>
        <p:grpSpPr bwMode="auto">
          <a:xfrm>
            <a:off x="4800600" y="2057400"/>
            <a:ext cx="571500" cy="2152650"/>
            <a:chOff x="4495800" y="1581150"/>
            <a:chExt cx="571500" cy="2152650"/>
          </a:xfrm>
        </p:grpSpPr>
        <p:pic>
          <p:nvPicPr>
            <p:cNvPr id="2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152400" y="1512888"/>
            <a:ext cx="4419600" cy="4114800"/>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Simplified version of weighted additive (Dawes, 1979)</a:t>
            </a:r>
          </a:p>
          <a:p>
            <a:pPr eaLnBrk="1" hangingPunct="1">
              <a:buFont typeface="Wingdings" pitchFamily="-110" charset="2"/>
              <a:buChar char="§"/>
              <a:defRPr/>
            </a:pPr>
            <a:r>
              <a:rPr lang="en-US" sz="2400" dirty="0" smtClean="0">
                <a:latin typeface="Tahoma" pitchFamily="28" charset="0"/>
                <a:ea typeface="ＭＳ Ｐゴシック" pitchFamily="-110" charset="-128"/>
              </a:rPr>
              <a:t>Considers all alternatives and all attributes but ignores information about attribute weights</a:t>
            </a:r>
          </a:p>
          <a:p>
            <a:pPr eaLnBrk="1" hangingPunct="1">
              <a:buFont typeface="Wingdings" pitchFamily="-110" charset="2"/>
              <a:buChar char="§"/>
              <a:defRPr/>
            </a:pPr>
            <a:r>
              <a:rPr lang="en-US" sz="2400" dirty="0" smtClean="0">
                <a:latin typeface="Tahoma" pitchFamily="28" charset="0"/>
                <a:ea typeface="ＭＳ Ｐゴシック" pitchFamily="-110" charset="-128"/>
              </a:rPr>
              <a:t>Value computed for each alternative by summing attribute values</a:t>
            </a:r>
          </a:p>
          <a:p>
            <a:pPr eaLnBrk="1" hangingPunct="1">
              <a:buFont typeface="Wingdings" pitchFamily="-110" charset="2"/>
              <a:buChar char="§"/>
              <a:defRPr/>
            </a:pPr>
            <a:r>
              <a:rPr lang="en-US" sz="2400" dirty="0" smtClean="0">
                <a:latin typeface="Tahoma" pitchFamily="28" charset="0"/>
                <a:ea typeface="ＭＳ Ｐゴシック" pitchFamily="-110" charset="-128"/>
              </a:rPr>
              <a:t>Select option with highest sum</a:t>
            </a:r>
          </a:p>
          <a:p>
            <a:pPr lvl="1" eaLnBrk="1" hangingPunct="1">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152400" y="5867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endParaRPr lang="en-US" altLang="en-US" sz="2400">
              <a:latin typeface="Tahoma" panose="020B0604030504040204" pitchFamily="34" charset="0"/>
              <a:ea typeface="ＭＳ Ｐゴシック" panose="020B0600070205080204" pitchFamily="34" charset="-128"/>
              <a:cs typeface="Tahoma" panose="020B0604030504040204" pitchFamily="34" charset="0"/>
            </a:endParaRPr>
          </a:p>
        </p:txBody>
      </p:sp>
      <p:sp>
        <p:nvSpPr>
          <p:cNvPr id="23602" name="TextBox 11"/>
          <p:cNvSpPr txBox="1">
            <a:spLocks noChangeArrowheads="1"/>
          </p:cNvSpPr>
          <p:nvPr/>
        </p:nvSpPr>
        <p:spPr bwMode="auto">
          <a:xfrm>
            <a:off x="5486400" y="1143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cxnSp>
        <p:nvCxnSpPr>
          <p:cNvPr id="23603" name="Straight Connector 14"/>
          <p:cNvCxnSpPr>
            <a:cxnSpLocks noChangeShapeType="1"/>
            <a:stCxn id="23602" idx="1"/>
          </p:cNvCxnSpPr>
          <p:nvPr/>
        </p:nvCxnSpPr>
        <p:spPr bwMode="auto">
          <a:xfrm>
            <a:off x="5486400" y="1327944"/>
            <a:ext cx="2971800" cy="43656"/>
          </a:xfrm>
          <a:prstGeom prst="line">
            <a:avLst/>
          </a:prstGeom>
          <a:noFill/>
          <a:ln w="254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1188" y="604838"/>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Equal weight</a:t>
            </a:r>
          </a:p>
        </p:txBody>
      </p:sp>
      <p:graphicFrame>
        <p:nvGraphicFramePr>
          <p:cNvPr id="4" name="Table 3"/>
          <p:cNvGraphicFramePr>
            <a:graphicFrameLocks noGrp="1"/>
          </p:cNvGraphicFramePr>
          <p:nvPr/>
        </p:nvGraphicFramePr>
        <p:xfrm>
          <a:off x="2195513" y="2105025"/>
          <a:ext cx="5400674" cy="3635376"/>
        </p:xfrm>
        <a:graphic>
          <a:graphicData uri="http://schemas.openxmlformats.org/drawingml/2006/table">
            <a:tbl>
              <a:tblPr/>
              <a:tblGrid>
                <a:gridCol w="1095532"/>
                <a:gridCol w="1083687"/>
                <a:gridCol w="947487"/>
                <a:gridCol w="947487"/>
                <a:gridCol w="1326481"/>
              </a:tblGrid>
              <a:tr h="440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ea typeface="ＭＳ Ｐゴシック" pitchFamily="-110" charset="-128"/>
                        </a:rPr>
                        <a:t>CAR</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373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(4)</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(1)</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400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36699"/>
                        </a:solidFill>
                        <a:effectLst/>
                        <a:latin typeface="Arial" charset="0"/>
                        <a:ea typeface="ＭＳ Ｐゴシック" pitchFamily="-11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(4)</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400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(1)</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36699"/>
                        </a:solidFill>
                        <a:effectLst/>
                        <a:latin typeface="Arial" charset="0"/>
                        <a:ea typeface="ＭＳ Ｐゴシック" pitchFamily="-11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(5)</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(3)</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(3)</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6400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(3)</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36699"/>
                        </a:solidFill>
                        <a:effectLst/>
                        <a:latin typeface="Arial" charset="0"/>
                        <a:ea typeface="ＭＳ Ｐゴシック" pitchFamily="-110" charset="-128"/>
                      </a:endParaRP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(2)</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6373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(0)</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Poor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(1)</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Good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(4)</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(6)</a:t>
                      </a:r>
                    </a:p>
                  </a:txBody>
                  <a:tcPr marL="91441" marR="91441"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4623" name="Group 11"/>
          <p:cNvGrpSpPr>
            <a:grpSpLocks/>
          </p:cNvGrpSpPr>
          <p:nvPr/>
        </p:nvGrpSpPr>
        <p:grpSpPr bwMode="auto">
          <a:xfrm>
            <a:off x="2560638" y="2559050"/>
            <a:ext cx="715962" cy="3074988"/>
            <a:chOff x="4495800" y="1581150"/>
            <a:chExt cx="571500" cy="2152650"/>
          </a:xfrm>
        </p:grpSpPr>
        <p:pic>
          <p:nvPicPr>
            <p:cNvPr id="2462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24" name="TextBox 2"/>
          <p:cNvSpPr txBox="1">
            <a:spLocks noChangeArrowheads="1"/>
          </p:cNvSpPr>
          <p:nvPr/>
        </p:nvSpPr>
        <p:spPr bwMode="auto">
          <a:xfrm>
            <a:off x="611188" y="6021388"/>
            <a:ext cx="7129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latin typeface="Verdana" panose="020B0604030504040204" pitchFamily="34" charset="0"/>
                <a:ea typeface="ＭＳ Ｐゴシック" panose="020B0600070205080204" pitchFamily="34" charset="-128"/>
                <a:cs typeface="Tahoma" panose="020B0604030504040204" pitchFamily="34" charset="0"/>
              </a:rPr>
              <a:t>e.g., A: 0 + 6 + 4 + 1</a:t>
            </a:r>
          </a:p>
        </p:txBody>
      </p:sp>
      <p:sp>
        <p:nvSpPr>
          <p:cNvPr id="5" name="TextBox 4"/>
          <p:cNvSpPr txBox="1">
            <a:spLocks noChangeArrowheads="1"/>
          </p:cNvSpPr>
          <p:nvPr/>
        </p:nvSpPr>
        <p:spPr bwMode="auto">
          <a:xfrm>
            <a:off x="7740650" y="2205038"/>
            <a:ext cx="863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11</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10</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12</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11</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11</a:t>
            </a:r>
          </a:p>
        </p:txBody>
      </p:sp>
      <p:sp>
        <p:nvSpPr>
          <p:cNvPr id="2" name="Oval 1"/>
          <p:cNvSpPr/>
          <p:nvPr/>
        </p:nvSpPr>
        <p:spPr>
          <a:xfrm>
            <a:off x="7740650" y="3784600"/>
            <a:ext cx="576263" cy="571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478632"/>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Equal weight</a:t>
            </a:r>
          </a:p>
        </p:txBody>
      </p:sp>
      <p:graphicFrame>
        <p:nvGraphicFramePr>
          <p:cNvPr id="4" name="Table 3"/>
          <p:cNvGraphicFramePr>
            <a:graphicFrameLocks noGrp="1"/>
          </p:cNvGraphicFramePr>
          <p:nvPr/>
        </p:nvGraphicFramePr>
        <p:xfrm>
          <a:off x="4495800" y="1665288"/>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5647" name="Group 11"/>
          <p:cNvGrpSpPr>
            <a:grpSpLocks/>
          </p:cNvGrpSpPr>
          <p:nvPr/>
        </p:nvGrpSpPr>
        <p:grpSpPr bwMode="auto">
          <a:xfrm>
            <a:off x="4800600" y="2057400"/>
            <a:ext cx="571500" cy="2152650"/>
            <a:chOff x="4495800" y="1581150"/>
            <a:chExt cx="571500" cy="2152650"/>
          </a:xfrm>
        </p:grpSpPr>
        <p:pic>
          <p:nvPicPr>
            <p:cNvPr id="25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279400" y="1457262"/>
            <a:ext cx="4064000" cy="4114800"/>
          </a:xfrm>
          <a:ln/>
        </p:spPr>
        <p:style>
          <a:lnRef idx="2">
            <a:schemeClr val="accent3"/>
          </a:lnRef>
          <a:fillRef idx="1">
            <a:schemeClr val="lt1"/>
          </a:fillRef>
          <a:effectRef idx="0">
            <a:schemeClr val="accent3"/>
          </a:effectRef>
          <a:fontRef idx="minor">
            <a:schemeClr val="dk1"/>
          </a:fontRef>
        </p:style>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Simplified version of weighted additive (Dawes, 1979)</a:t>
            </a:r>
          </a:p>
          <a:p>
            <a:pPr eaLnBrk="1" hangingPunct="1">
              <a:buFont typeface="Wingdings" pitchFamily="-110" charset="2"/>
              <a:buChar char="§"/>
              <a:defRPr/>
            </a:pPr>
            <a:r>
              <a:rPr lang="en-US" sz="2400" dirty="0" smtClean="0">
                <a:latin typeface="Tahoma" pitchFamily="28" charset="0"/>
                <a:ea typeface="ＭＳ Ｐゴシック" pitchFamily="-110" charset="-128"/>
              </a:rPr>
              <a:t>Considers all alternatives and all attributes but ignores information about attribute weights</a:t>
            </a:r>
          </a:p>
          <a:p>
            <a:pPr eaLnBrk="1" hangingPunct="1">
              <a:buFont typeface="Wingdings" pitchFamily="-110" charset="2"/>
              <a:buChar char="§"/>
              <a:defRPr/>
            </a:pPr>
            <a:r>
              <a:rPr lang="en-US" sz="2400" dirty="0" smtClean="0">
                <a:ln w="0"/>
                <a:effectLst>
                  <a:outerShdw blurRad="38100" dist="19050" dir="2700000" algn="tl" rotWithShape="0">
                    <a:schemeClr val="dk1">
                      <a:alpha val="40000"/>
                    </a:schemeClr>
                  </a:outerShdw>
                </a:effectLst>
                <a:latin typeface="Tahoma" pitchFamily="28" charset="0"/>
                <a:ea typeface="ＭＳ Ｐゴシック" pitchFamily="-110" charset="-128"/>
              </a:rPr>
              <a:t>Unit-weights all attributes </a:t>
            </a:r>
          </a:p>
          <a:p>
            <a:pPr marL="0" indent="0" eaLnBrk="1" hangingPunct="1">
              <a:buNone/>
              <a:defRPr/>
            </a:pPr>
            <a:r>
              <a:rPr lang="en-US" sz="2400" dirty="0" smtClean="0">
                <a:ln w="0"/>
                <a:effectLst>
                  <a:outerShdw blurRad="38100" dist="19050" dir="2700000" algn="tl" rotWithShape="0">
                    <a:schemeClr val="dk1">
                      <a:alpha val="40000"/>
                    </a:schemeClr>
                  </a:outerShdw>
                </a:effectLst>
                <a:latin typeface="Tahoma" pitchFamily="28" charset="0"/>
                <a:ea typeface="ＭＳ Ｐゴシック" pitchFamily="-110" charset="-128"/>
              </a:rPr>
              <a:t>(importance weights of 1)</a:t>
            </a:r>
            <a:endParaRPr lang="en-US" dirty="0" smtClean="0">
              <a:ln w="0"/>
              <a:effectLst>
                <a:outerShdw blurRad="38100" dist="19050" dir="2700000" algn="tl" rotWithShape="0">
                  <a:schemeClr val="dk1">
                    <a:alpha val="40000"/>
                  </a:schemeClr>
                </a:outerShdw>
              </a:effectLst>
              <a:latin typeface="Tahoma" pitchFamily="28" charset="0"/>
              <a:ea typeface="ＭＳ Ｐゴシック" pitchFamily="-110" charset="-128"/>
            </a:endParaRPr>
          </a:p>
          <a:p>
            <a:pPr lvl="1" eaLnBrk="1" hangingPunct="1">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279400" y="541011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Processing is extensive, consistent, </a:t>
            </a: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and compensatory.</a:t>
            </a:r>
            <a:endParaRPr lang="en-US" altLang="en-US" sz="240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25650" name="TextBox 11"/>
          <p:cNvSpPr txBox="1">
            <a:spLocks noChangeArrowheads="1"/>
          </p:cNvSpPr>
          <p:nvPr/>
        </p:nvSpPr>
        <p:spPr bwMode="auto">
          <a:xfrm>
            <a:off x="5486400" y="1143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cxnSp>
        <p:nvCxnSpPr>
          <p:cNvPr id="25651" name="Straight Connector 14"/>
          <p:cNvCxnSpPr>
            <a:cxnSpLocks noChangeShapeType="1"/>
            <a:stCxn id="25650" idx="1"/>
          </p:cNvCxnSpPr>
          <p:nvPr/>
        </p:nvCxnSpPr>
        <p:spPr bwMode="auto">
          <a:xfrm>
            <a:off x="5486400" y="1327944"/>
            <a:ext cx="2971800" cy="43656"/>
          </a:xfrm>
          <a:prstGeom prst="line">
            <a:avLst/>
          </a:prstGeom>
          <a:noFill/>
          <a:ln w="254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44500" y="628704"/>
            <a:ext cx="8902700" cy="609600"/>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Lexicographic model  </a:t>
            </a:r>
            <a:r>
              <a:rPr lang="en-US" altLang="en-US" sz="3200" dirty="0" smtClean="0">
                <a:latin typeface="Tahoma" panose="020B0604030504040204" pitchFamily="34" charset="0"/>
                <a:ea typeface="ＭＳ Ｐゴシック" panose="020B0600070205080204" pitchFamily="34" charset="-128"/>
                <a:cs typeface="Tahoma" panose="020B0604030504040204" pitchFamily="34" charset="0"/>
              </a:rPr>
              <a:t>and</a:t>
            </a:r>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 </a:t>
            </a:r>
            <a:b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br>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“Take-The-Best “ Heuristic</a:t>
            </a:r>
          </a:p>
        </p:txBody>
      </p:sp>
      <p:graphicFrame>
        <p:nvGraphicFramePr>
          <p:cNvPr id="4" name="Table 3"/>
          <p:cNvGraphicFramePr>
            <a:graphicFrameLocks noGrp="1"/>
          </p:cNvGraphicFramePr>
          <p:nvPr>
            <p:extLst>
              <p:ext uri="{D42A27DB-BD31-4B8C-83A1-F6EECF244321}">
                <p14:modId xmlns:p14="http://schemas.microsoft.com/office/powerpoint/2010/main" val="310845170"/>
              </p:ext>
            </p:extLst>
          </p:nvPr>
        </p:nvGraphicFramePr>
        <p:xfrm>
          <a:off x="4610100" y="2185950"/>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6671" name="Group 11"/>
          <p:cNvGrpSpPr>
            <a:grpSpLocks/>
          </p:cNvGrpSpPr>
          <p:nvPr/>
        </p:nvGrpSpPr>
        <p:grpSpPr bwMode="auto">
          <a:xfrm>
            <a:off x="4914900" y="2531205"/>
            <a:ext cx="571500" cy="2152650"/>
            <a:chOff x="4495800" y="1581150"/>
            <a:chExt cx="571500" cy="2152650"/>
          </a:xfrm>
        </p:grpSpPr>
        <p:pic>
          <p:nvPicPr>
            <p:cNvPr id="26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152400" y="2020030"/>
            <a:ext cx="4267200" cy="2971800"/>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Select the alternative with best value on the most important attribute</a:t>
            </a:r>
          </a:p>
          <a:p>
            <a:pPr eaLnBrk="1" hangingPunct="1">
              <a:buFont typeface="Wingdings" pitchFamily="-110" charset="2"/>
              <a:buChar char="§"/>
              <a:defRPr/>
            </a:pPr>
            <a:r>
              <a:rPr lang="en-US" sz="2400" dirty="0" err="1" smtClean="0">
                <a:latin typeface="Tahoma" pitchFamily="28" charset="0"/>
                <a:ea typeface="ＭＳ Ｐゴシック" pitchFamily="-110" charset="-128"/>
              </a:rPr>
              <a:t>Eg</a:t>
            </a:r>
            <a:r>
              <a:rPr lang="en-US" sz="2400" dirty="0" smtClean="0">
                <a:latin typeface="Tahoma" pitchFamily="28" charset="0"/>
                <a:ea typeface="ＭＳ Ｐゴシック" pitchFamily="-110" charset="-128"/>
              </a:rPr>
              <a:t> if price most important then select car A </a:t>
            </a:r>
          </a:p>
          <a:p>
            <a:pPr lvl="1" eaLnBrk="1" hangingPunct="1">
              <a:defRPr/>
            </a:pPr>
            <a:endParaRPr lang="en-US" sz="18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18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304800" y="5124450"/>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Limited, attribute-based and non-compensatory processing that is selective across attributes and consistent across alternatives</a:t>
            </a:r>
          </a:p>
        </p:txBody>
      </p:sp>
      <p:sp>
        <p:nvSpPr>
          <p:cNvPr id="26674" name="TextBox 11"/>
          <p:cNvSpPr txBox="1">
            <a:spLocks noChangeArrowheads="1"/>
          </p:cNvSpPr>
          <p:nvPr/>
        </p:nvSpPr>
        <p:spPr bwMode="auto">
          <a:xfrm>
            <a:off x="5613400" y="1823507"/>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00100" y="564357"/>
            <a:ext cx="8229600" cy="334962"/>
          </a:xfrm>
        </p:spPr>
        <p:txBody>
          <a:bodyPr/>
          <a:lstStyle/>
          <a:p>
            <a:pPr eaLnBrk="1" hangingPunct="1"/>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Satisficing</a:t>
            </a:r>
          </a:p>
        </p:txBody>
      </p:sp>
      <p:graphicFrame>
        <p:nvGraphicFramePr>
          <p:cNvPr id="4" name="Table 3"/>
          <p:cNvGraphicFramePr>
            <a:graphicFrameLocks noGrp="1"/>
          </p:cNvGraphicFramePr>
          <p:nvPr/>
        </p:nvGraphicFramePr>
        <p:xfrm>
          <a:off x="4495800" y="1665288"/>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8719" name="Group 11"/>
          <p:cNvGrpSpPr>
            <a:grpSpLocks/>
          </p:cNvGrpSpPr>
          <p:nvPr/>
        </p:nvGrpSpPr>
        <p:grpSpPr bwMode="auto">
          <a:xfrm>
            <a:off x="4800600" y="2057400"/>
            <a:ext cx="571500" cy="2152650"/>
            <a:chOff x="4495800" y="1581150"/>
            <a:chExt cx="571500" cy="2152650"/>
          </a:xfrm>
        </p:grpSpPr>
        <p:pic>
          <p:nvPicPr>
            <p:cNvPr id="287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152400" y="1143000"/>
            <a:ext cx="4348163" cy="4114800"/>
          </a:xfrm>
        </p:spPr>
        <p:txBody>
          <a:bodyPr/>
          <a:lstStyle/>
          <a:p>
            <a:pPr eaLnBrk="1" hangingPunct="1">
              <a:buFont typeface="Wingdings" pitchFamily="-110" charset="2"/>
              <a:buChar char="§"/>
              <a:defRPr/>
            </a:pPr>
            <a:r>
              <a:rPr lang="en-US" sz="2000" dirty="0" smtClean="0">
                <a:latin typeface="Tahoma" pitchFamily="28" charset="0"/>
                <a:ea typeface="ＭＳ Ｐゴシック" pitchFamily="-110" charset="-128"/>
              </a:rPr>
              <a:t>Classic strategy from Simon (1955)</a:t>
            </a:r>
          </a:p>
          <a:p>
            <a:pPr eaLnBrk="1" hangingPunct="1">
              <a:buFont typeface="Wingdings" pitchFamily="-110" charset="2"/>
              <a:buChar char="§"/>
              <a:defRPr/>
            </a:pPr>
            <a:r>
              <a:rPr lang="en-US" sz="2000" dirty="0" smtClean="0">
                <a:latin typeface="Tahoma" pitchFamily="28" charset="0"/>
                <a:ea typeface="ＭＳ Ｐゴシック" pitchFamily="-110" charset="-128"/>
              </a:rPr>
              <a:t>Alternatives considered sequentially in the order that they occur in choice set</a:t>
            </a:r>
          </a:p>
          <a:p>
            <a:pPr eaLnBrk="1" hangingPunct="1">
              <a:buFont typeface="Wingdings" pitchFamily="-110" charset="2"/>
              <a:buChar char="§"/>
              <a:defRPr/>
            </a:pPr>
            <a:r>
              <a:rPr lang="en-US" sz="2000" dirty="0" smtClean="0">
                <a:latin typeface="Tahoma" pitchFamily="28" charset="0"/>
                <a:ea typeface="ＭＳ Ｐゴシック" pitchFamily="-110" charset="-128"/>
              </a:rPr>
              <a:t>Value for each attribute compared against a predetermined cutoff</a:t>
            </a:r>
          </a:p>
          <a:p>
            <a:pPr eaLnBrk="1" hangingPunct="1">
              <a:buFont typeface="Wingdings" pitchFamily="-110" charset="2"/>
              <a:buChar char="§"/>
              <a:defRPr/>
            </a:pPr>
            <a:r>
              <a:rPr lang="en-US" sz="2000" dirty="0" smtClean="0">
                <a:latin typeface="Tahoma" pitchFamily="28" charset="0"/>
                <a:ea typeface="ＭＳ Ｐゴシック" pitchFamily="-110" charset="-128"/>
              </a:rPr>
              <a:t>Option rejected if it fails to meet cutoff</a:t>
            </a:r>
          </a:p>
          <a:p>
            <a:pPr eaLnBrk="1" hangingPunct="1">
              <a:buFont typeface="Wingdings" pitchFamily="-110" charset="2"/>
              <a:buChar char="§"/>
              <a:defRPr/>
            </a:pPr>
            <a:r>
              <a:rPr lang="en-US" sz="2000" dirty="0" smtClean="0">
                <a:latin typeface="Tahoma" pitchFamily="28" charset="0"/>
                <a:ea typeface="ＭＳ Ｐゴシック" pitchFamily="-110" charset="-128"/>
              </a:rPr>
              <a:t>First option that passes cutoffs for all attributes is selected (or reduce cutoffs)</a:t>
            </a:r>
          </a:p>
          <a:p>
            <a:pPr lvl="1" eaLnBrk="1" hangingPunct="1">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304800" y="5105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Order-dependent, alternative-based, selective and non-compensatory</a:t>
            </a:r>
          </a:p>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Extent of processing varies according to cutoff values and attribute levels</a:t>
            </a:r>
          </a:p>
        </p:txBody>
      </p:sp>
      <p:sp>
        <p:nvSpPr>
          <p:cNvPr id="2" name="TextBox 1"/>
          <p:cNvSpPr txBox="1">
            <a:spLocks noChangeArrowheads="1"/>
          </p:cNvSpPr>
          <p:nvPr/>
        </p:nvSpPr>
        <p:spPr bwMode="auto">
          <a:xfrm>
            <a:off x="6013450" y="4324350"/>
            <a:ext cx="290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ea typeface="ＭＳ Ｐゴシック" panose="020B0600070205080204" pitchFamily="34" charset="-128"/>
                <a:cs typeface="Tahoma" panose="020B0604030504040204" pitchFamily="34" charset="0"/>
              </a:rPr>
              <a:t>e.g., cutoff ‘not worst’</a:t>
            </a:r>
          </a:p>
        </p:txBody>
      </p:sp>
      <p:sp useBgFill="1">
        <p:nvSpPr>
          <p:cNvPr id="3" name="Rectangle 2"/>
          <p:cNvSpPr/>
          <p:nvPr/>
        </p:nvSpPr>
        <p:spPr>
          <a:xfrm>
            <a:off x="4500563" y="1916113"/>
            <a:ext cx="4319587" cy="541337"/>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5" name="Rectangle 14"/>
          <p:cNvSpPr/>
          <p:nvPr/>
        </p:nvSpPr>
        <p:spPr>
          <a:xfrm>
            <a:off x="4500563" y="3756025"/>
            <a:ext cx="4319587" cy="5397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6" name="Rectangle 15"/>
          <p:cNvSpPr/>
          <p:nvPr/>
        </p:nvSpPr>
        <p:spPr>
          <a:xfrm>
            <a:off x="4500563" y="2457450"/>
            <a:ext cx="4414837" cy="45720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7" name="Rectangle 16"/>
          <p:cNvSpPr/>
          <p:nvPr/>
        </p:nvSpPr>
        <p:spPr>
          <a:xfrm>
            <a:off x="4437063" y="2898775"/>
            <a:ext cx="4478337" cy="541338"/>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8" name="Rectangle 17"/>
          <p:cNvSpPr/>
          <p:nvPr/>
        </p:nvSpPr>
        <p:spPr>
          <a:xfrm>
            <a:off x="4449763" y="3281363"/>
            <a:ext cx="4370387" cy="541337"/>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2" grpId="0"/>
      <p:bldP spid="3" grpId="0" animBg="1"/>
      <p:bldP spid="3" grpId="1" animBg="1"/>
      <p:bldP spid="16" grpId="0" animBg="1"/>
      <p:bldP spid="16" grpId="1"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47700" y="681038"/>
            <a:ext cx="8229600" cy="487362"/>
          </a:xfrm>
        </p:spPr>
        <p:txBody>
          <a:bodyPr/>
          <a:lstStyle/>
          <a:p>
            <a:pPr eaLnBrk="1" hangingPunct="1"/>
            <a:r>
              <a:rPr lang="en-US" altLang="en-US" sz="3600" dirty="0" smtClean="0">
                <a:latin typeface="Tahoma" panose="020B0604030504040204" pitchFamily="34" charset="0"/>
                <a:ea typeface="ＭＳ Ｐゴシック" panose="020B0600070205080204" pitchFamily="34" charset="-128"/>
                <a:cs typeface="Tahoma" panose="020B0604030504040204" pitchFamily="34" charset="0"/>
              </a:rPr>
              <a:t>Decision Strategies</a:t>
            </a:r>
          </a:p>
        </p:txBody>
      </p:sp>
      <p:graphicFrame>
        <p:nvGraphicFramePr>
          <p:cNvPr id="4" name="Table 3"/>
          <p:cNvGraphicFramePr>
            <a:graphicFrameLocks noGrp="1"/>
          </p:cNvGraphicFramePr>
          <p:nvPr>
            <p:extLst>
              <p:ext uri="{D42A27DB-BD31-4B8C-83A1-F6EECF244321}">
                <p14:modId xmlns:p14="http://schemas.microsoft.com/office/powerpoint/2010/main" val="4101301724"/>
              </p:ext>
            </p:extLst>
          </p:nvPr>
        </p:nvGraphicFramePr>
        <p:xfrm>
          <a:off x="914400" y="1700210"/>
          <a:ext cx="7391400" cy="3146427"/>
        </p:xfrm>
        <a:graphic>
          <a:graphicData uri="http://schemas.openxmlformats.org/drawingml/2006/table">
            <a:tbl>
              <a:tblPr/>
              <a:tblGrid>
                <a:gridCol w="1752600"/>
                <a:gridCol w="1981200"/>
                <a:gridCol w="1752600"/>
                <a:gridCol w="1905000"/>
              </a:tblGrid>
              <a:tr h="64119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110" charset="-128"/>
                        </a:rPr>
                        <a:t>STRATEGY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pitchFamily="-110" charset="-128"/>
                        </a:rPr>
                        <a:t>Amount of info processed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pitchFamily="-110" charset="-128"/>
                        </a:rPr>
                        <a:t>Selective vs. Consistent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pitchFamily="-110" charset="-128"/>
                        </a:rPr>
                        <a:t>Attribute-based vs.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pitchFamily="-110" charset="-128"/>
                        </a:rPr>
                        <a:t>Alternative-based</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967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0" charset="-128"/>
                        </a:rPr>
                        <a:t>Weighted adding</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Extensive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110"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Consistent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Alternative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967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0" charset="-128"/>
                        </a:rPr>
                        <a:t>Lexicographic</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Limited</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110"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Selective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Attribute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967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0" charset="-128"/>
                        </a:rPr>
                        <a:t>Satisficing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Variable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110"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Selective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Alternative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967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0" charset="-128"/>
                        </a:rPr>
                        <a:t>Equal weight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Extensive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Consistent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Alternative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5181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0" charset="-128"/>
                        </a:rPr>
                        <a:t>Elimination-by-aspects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Variable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110"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0" charset="-128"/>
                        </a:rPr>
                        <a:t>Selective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0" charset="-128"/>
                        </a:rPr>
                        <a:t>Attribute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bl>
          </a:graphicData>
        </a:graphic>
      </p:graphicFrame>
      <p:sp>
        <p:nvSpPr>
          <p:cNvPr id="13" name="Content Placeholder 2"/>
          <p:cNvSpPr txBox="1">
            <a:spLocks/>
          </p:cNvSpPr>
          <p:nvPr/>
        </p:nvSpPr>
        <p:spPr bwMode="auto">
          <a:xfrm>
            <a:off x="304800" y="5334000"/>
            <a:ext cx="8610600" cy="1295400"/>
          </a:xfrm>
          <a:prstGeom prst="rect">
            <a:avLst/>
          </a:prstGeom>
          <a:noFill/>
          <a:ln w="9525">
            <a:noFill/>
            <a:miter lim="800000"/>
            <a:headEnd/>
            <a:tailEnd/>
          </a:ln>
        </p:spPr>
        <p:txBody>
          <a:bodyPr/>
          <a:lstStyle/>
          <a:p>
            <a:pPr marL="342900" indent="-342900" eaLnBrk="1" hangingPunct="1">
              <a:spcBef>
                <a:spcPct val="20000"/>
              </a:spcBef>
              <a:buClr>
                <a:srgbClr val="FFFF00"/>
              </a:buClr>
              <a:buSzPct val="100000"/>
              <a:buFont typeface="Wingdings" pitchFamily="-110" charset="2"/>
              <a:buChar char="§"/>
              <a:defRPr/>
            </a:pPr>
            <a:endParaRPr lang="en-US" sz="2800">
              <a:effectLst>
                <a:outerShdw blurRad="38100" dist="38100" dir="2700000" algn="tl">
                  <a:srgbClr val="336699"/>
                </a:outerShdw>
              </a:effectLst>
              <a:latin typeface="Tahoma" pitchFamily="28" charset="0"/>
              <a:ea typeface="ＭＳ Ｐゴシック" pitchFamily="-110" charset="-128"/>
              <a:cs typeface="Tahoma" pitchFamily="28" charset="0"/>
            </a:endParaRPr>
          </a:p>
          <a:p>
            <a:pPr marL="342900" indent="-342900" eaLnBrk="1" hangingPunct="1">
              <a:spcBef>
                <a:spcPct val="20000"/>
              </a:spcBef>
              <a:buClr>
                <a:srgbClr val="FFFF00"/>
              </a:buClr>
              <a:buSzPct val="100000"/>
              <a:buFont typeface="Wingdings" pitchFamily="-110" charset="2"/>
              <a:buChar char="§"/>
              <a:defRPr/>
            </a:pPr>
            <a:endParaRPr lang="en-US" sz="3200">
              <a:effectLst>
                <a:outerShdw blurRad="38100" dist="38100" dir="2700000" algn="tl">
                  <a:srgbClr val="336699"/>
                </a:outerShdw>
              </a:effectLst>
              <a:latin typeface="Tahoma" pitchFamily="28" charset="0"/>
              <a:ea typeface="ＭＳ Ｐゴシック" pitchFamily="-110" charset="-128"/>
              <a:cs typeface="Tahoma" pitchFamily="28" charset="0"/>
            </a:endParaRPr>
          </a:p>
        </p:txBody>
      </p:sp>
      <p:sp>
        <p:nvSpPr>
          <p:cNvPr id="30761" name="Content Placeholder 2"/>
          <p:cNvSpPr txBox="1">
            <a:spLocks/>
          </p:cNvSpPr>
          <p:nvPr/>
        </p:nvSpPr>
        <p:spPr bwMode="auto">
          <a:xfrm>
            <a:off x="266700" y="5127625"/>
            <a:ext cx="8610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…and various other strategies (see </a:t>
            </a:r>
            <a:r>
              <a:rPr lang="en-US" altLang="en-US" sz="2400" dirty="0" err="1">
                <a:latin typeface="Tahoma" panose="020B0604030504040204" pitchFamily="34" charset="0"/>
                <a:ea typeface="ＭＳ Ｐゴシック" panose="020B0600070205080204" pitchFamily="34" charset="-128"/>
                <a:cs typeface="Tahoma" panose="020B0604030504040204" pitchFamily="34" charset="0"/>
              </a:rPr>
              <a:t>Bettman</a:t>
            </a: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 Luce &amp; Payne, 1998)</a:t>
            </a:r>
          </a:p>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Meta-decision to select </a:t>
            </a: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strategy? e.g. Adaptive Toolbox Approach </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a:t>
            </a:r>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Scheibehenne</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et al., 2013, Todd, </a:t>
            </a:r>
            <a:r>
              <a:rPr lang="en-US" altLang="en-US" sz="2000" dirty="0" err="1" smtClean="0">
                <a:latin typeface="Tahoma" panose="020B0604030504040204" pitchFamily="34" charset="0"/>
                <a:ea typeface="ＭＳ Ｐゴシック" panose="020B0600070205080204" pitchFamily="34" charset="-128"/>
                <a:cs typeface="Tahoma" panose="020B0604030504040204" pitchFamily="34" charset="0"/>
              </a:rPr>
              <a:t>Gigerenzer</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 &amp; ABC, 1999)</a:t>
            </a:r>
            <a:endParaRPr lang="en-US" altLang="en-US" sz="2000" dirty="0">
              <a:latin typeface="Tahoma" panose="020B0604030504040204" pitchFamily="34" charset="0"/>
              <a:ea typeface="ＭＳ Ｐゴシック" panose="020B0600070205080204" pitchFamily="34" charset="-128"/>
              <a:cs typeface="Tahoma" panose="020B060403050404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200" smtClean="0">
                <a:latin typeface="Tahoma" panose="020B0604030504040204" pitchFamily="34" charset="0"/>
                <a:ea typeface="ＭＳ Ｐゴシック" panose="020B0600070205080204" pitchFamily="34" charset="-128"/>
                <a:cs typeface="Tahoma" panose="020B0604030504040204" pitchFamily="34" charset="0"/>
              </a:rPr>
              <a:t>Key consumer DM research findings</a:t>
            </a:r>
            <a:br>
              <a:rPr lang="en-US" altLang="en-US" sz="3200" smtClean="0">
                <a:latin typeface="Tahoma" panose="020B0604030504040204" pitchFamily="34" charset="0"/>
                <a:ea typeface="ＭＳ Ｐゴシック" panose="020B0600070205080204" pitchFamily="34" charset="-128"/>
                <a:cs typeface="Tahoma" panose="020B0604030504040204" pitchFamily="34" charset="0"/>
              </a:rPr>
            </a:br>
            <a:endParaRPr lang="en-US" altLang="en-US" sz="240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Content Placeholder 2"/>
          <p:cNvSpPr>
            <a:spLocks noGrp="1"/>
          </p:cNvSpPr>
          <p:nvPr>
            <p:ph idx="1"/>
          </p:nvPr>
        </p:nvSpPr>
        <p:spPr>
          <a:xfrm>
            <a:off x="654050" y="2459038"/>
            <a:ext cx="8489950" cy="3457575"/>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Choice among decision strategies depends on:</a:t>
            </a:r>
          </a:p>
          <a:p>
            <a:pPr eaLnBrk="1" hangingPunct="1">
              <a:buFont typeface="Wingdings" pitchFamily="-110" charset="2"/>
              <a:buChar char="§"/>
              <a:defRPr/>
            </a:pPr>
            <a:r>
              <a:rPr lang="en-US" sz="2400" dirty="0" smtClean="0">
                <a:latin typeface="Tahoma" pitchFamily="28" charset="0"/>
                <a:ea typeface="ＭＳ Ｐゴシック" pitchFamily="-110" charset="-128"/>
              </a:rPr>
              <a:t>Goals of DM</a:t>
            </a:r>
          </a:p>
          <a:p>
            <a:pPr lvl="1" eaLnBrk="1" hangingPunct="1">
              <a:defRPr/>
            </a:pPr>
            <a:r>
              <a:rPr lang="en-US" sz="2000" dirty="0" smtClean="0">
                <a:latin typeface="Tahoma" pitchFamily="28" charset="0"/>
                <a:ea typeface="ＭＳ Ｐゴシック" pitchFamily="-110" charset="-128"/>
              </a:rPr>
              <a:t>E.g.: </a:t>
            </a:r>
            <a:r>
              <a:rPr lang="en-US" sz="2000" dirty="0" smtClean="0">
                <a:solidFill>
                  <a:srgbClr val="C00000"/>
                </a:solidFill>
                <a:latin typeface="Tahoma" pitchFamily="28" charset="0"/>
                <a:ea typeface="ＭＳ Ｐゴシック" pitchFamily="-110" charset="-128"/>
              </a:rPr>
              <a:t>minimizing cognitive effort; maximizing accuracy; minimizing negative emotions; maximizing ease of justification… or some combination of these</a:t>
            </a:r>
          </a:p>
          <a:p>
            <a:pPr eaLnBrk="1" hangingPunct="1">
              <a:buFont typeface="Wingdings" pitchFamily="-110" charset="2"/>
              <a:buChar char="§"/>
              <a:defRPr/>
            </a:pPr>
            <a:r>
              <a:rPr lang="en-US" sz="2400" dirty="0" smtClean="0">
                <a:latin typeface="Tahoma" pitchFamily="28" charset="0"/>
                <a:ea typeface="ＭＳ Ｐゴシック" pitchFamily="-110" charset="-128"/>
              </a:rPr>
              <a:t>Complexity of decision task</a:t>
            </a:r>
          </a:p>
          <a:p>
            <a:pPr lvl="1" eaLnBrk="1" hangingPunct="1">
              <a:defRPr/>
            </a:pPr>
            <a:r>
              <a:rPr lang="en-US" sz="2000" dirty="0" smtClean="0">
                <a:latin typeface="Tahoma" pitchFamily="28" charset="0"/>
                <a:ea typeface="ＭＳ Ｐゴシック" pitchFamily="-110" charset="-128"/>
              </a:rPr>
              <a:t>Simple decision processes increase with more complex tasks</a:t>
            </a:r>
          </a:p>
          <a:p>
            <a:pPr eaLnBrk="1" hangingPunct="1">
              <a:buFont typeface="Wingdings" pitchFamily="-110" charset="2"/>
              <a:buChar char="§"/>
              <a:defRPr/>
            </a:pPr>
            <a:r>
              <a:rPr lang="en-US" sz="2400" dirty="0" smtClean="0">
                <a:latin typeface="Tahoma" pitchFamily="28" charset="0"/>
                <a:ea typeface="ＭＳ Ｐゴシック" pitchFamily="-110" charset="-128"/>
              </a:rPr>
              <a:t>Methods of preference elicitation </a:t>
            </a:r>
          </a:p>
          <a:p>
            <a:pPr eaLnBrk="1" hangingPunct="1">
              <a:buFont typeface="Wingdings" pitchFamily="-110" charset="2"/>
              <a:buChar char="§"/>
              <a:defRPr/>
            </a:pPr>
            <a:r>
              <a:rPr lang="en-US" sz="2400" dirty="0" smtClean="0">
                <a:latin typeface="Tahoma" pitchFamily="28" charset="0"/>
                <a:ea typeface="ＭＳ Ｐゴシック" pitchFamily="-110" charset="-128"/>
              </a:rPr>
              <a:t>Framing of choice set</a:t>
            </a:r>
          </a:p>
          <a:p>
            <a:pPr lvl="1" eaLnBrk="1" hangingPunct="1">
              <a:defRPr/>
            </a:pPr>
            <a:r>
              <a:rPr lang="en-US" sz="2000" dirty="0" err="1" smtClean="0">
                <a:latin typeface="Tahoma" pitchFamily="28" charset="0"/>
                <a:ea typeface="ＭＳ Ｐゴシック" pitchFamily="-110" charset="-128"/>
              </a:rPr>
              <a:t>Eg</a:t>
            </a:r>
            <a:r>
              <a:rPr lang="en-US" sz="2000" dirty="0" smtClean="0">
                <a:latin typeface="Tahoma" pitchFamily="28" charset="0"/>
                <a:ea typeface="ＭＳ Ｐゴシック" pitchFamily="-110" charset="-128"/>
              </a:rPr>
              <a:t> whether outcomes represented as gains or losses</a:t>
            </a:r>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
        <p:nvSpPr>
          <p:cNvPr id="2" name="Oval Callout 1"/>
          <p:cNvSpPr/>
          <p:nvPr/>
        </p:nvSpPr>
        <p:spPr>
          <a:xfrm>
            <a:off x="6642100" y="1257300"/>
            <a:ext cx="2501900" cy="1671638"/>
          </a:xfrm>
          <a:prstGeom prst="wedgeEllipseCallout">
            <a:avLst>
              <a:gd name="adj1" fmla="val -28955"/>
              <a:gd name="adj2" fmla="val 7617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ysClr val="windowText" lastClr="000000"/>
                </a:solidFill>
              </a:rPr>
              <a:t>Very important, see </a:t>
            </a:r>
            <a:r>
              <a:rPr lang="en-GB" dirty="0" err="1" smtClean="0">
                <a:solidFill>
                  <a:sysClr val="windowText" lastClr="000000"/>
                </a:solidFill>
              </a:rPr>
              <a:t>Bettmann</a:t>
            </a:r>
            <a:r>
              <a:rPr lang="en-GB" dirty="0" smtClean="0">
                <a:solidFill>
                  <a:sysClr val="windowText" lastClr="000000"/>
                </a:solidFill>
              </a:rPr>
              <a:t>, Luce &amp; Pane, 1998</a:t>
            </a:r>
            <a:endParaRPr lang="en-GB"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pPr eaLnBrk="1" hangingPunct="1"/>
            <a:r>
              <a:rPr lang="en-GB" dirty="0" smtClean="0"/>
              <a:t>Explore/Exploit in Consumer DM</a:t>
            </a:r>
          </a:p>
        </p:txBody>
      </p:sp>
      <p:sp>
        <p:nvSpPr>
          <p:cNvPr id="5123" name="Rectangle 8"/>
          <p:cNvSpPr>
            <a:spLocks noGrp="1" noChangeArrowheads="1"/>
          </p:cNvSpPr>
          <p:nvPr>
            <p:ph type="body" idx="1"/>
          </p:nvPr>
        </p:nvSpPr>
        <p:spPr>
          <a:xfrm>
            <a:off x="330200" y="1917291"/>
            <a:ext cx="8489950" cy="4248560"/>
          </a:xfrm>
        </p:spPr>
        <p:txBody>
          <a:bodyPr/>
          <a:lstStyle/>
          <a:p>
            <a:r>
              <a:rPr lang="en-GB" sz="2400" dirty="0" smtClean="0"/>
              <a:t>Exploiting preferred options versus exploring to gather information</a:t>
            </a:r>
            <a:r>
              <a:rPr lang="en-GB" sz="2400" baseline="30000" dirty="0" smtClean="0"/>
              <a:t>1,2</a:t>
            </a:r>
          </a:p>
          <a:p>
            <a:endParaRPr lang="en-GB" sz="2000" dirty="0"/>
          </a:p>
          <a:p>
            <a:r>
              <a:rPr lang="en-GB" sz="2400" dirty="0" smtClean="0"/>
              <a:t>Costs:</a:t>
            </a:r>
          </a:p>
          <a:p>
            <a:pPr marL="400050" lvl="1" indent="0">
              <a:buNone/>
            </a:pPr>
            <a:r>
              <a:rPr lang="en-GB" sz="1600" dirty="0" smtClean="0"/>
              <a:t>– </a:t>
            </a:r>
            <a:r>
              <a:rPr lang="en-GB" sz="1800" dirty="0" smtClean="0"/>
              <a:t>Exploitation: missing out on changes</a:t>
            </a:r>
          </a:p>
          <a:p>
            <a:pPr marL="400050" lvl="1" indent="0">
              <a:buNone/>
            </a:pPr>
            <a:r>
              <a:rPr lang="en-GB" sz="1800" dirty="0" smtClean="0"/>
              <a:t>– Exploration: choosing inferiorly</a:t>
            </a:r>
          </a:p>
          <a:p>
            <a:pPr marL="457200" lvl="1" indent="0">
              <a:buNone/>
            </a:pPr>
            <a:endParaRPr lang="en-GB" sz="1600" dirty="0" smtClean="0"/>
          </a:p>
          <a:p>
            <a:pPr lvl="1"/>
            <a:endParaRPr lang="en-GB" sz="1600" dirty="0" smtClean="0"/>
          </a:p>
        </p:txBody>
      </p:sp>
      <p:sp>
        <p:nvSpPr>
          <p:cNvPr id="2" name="TextBox 1"/>
          <p:cNvSpPr txBox="1"/>
          <p:nvPr/>
        </p:nvSpPr>
        <p:spPr>
          <a:xfrm>
            <a:off x="-405354" y="6204784"/>
            <a:ext cx="8125542" cy="523220"/>
          </a:xfrm>
          <a:prstGeom prst="rect">
            <a:avLst/>
          </a:prstGeom>
          <a:noFill/>
        </p:spPr>
        <p:txBody>
          <a:bodyPr wrap="square" rtlCol="0">
            <a:spAutoFit/>
          </a:bodyPr>
          <a:lstStyle/>
          <a:p>
            <a:pPr lvl="1"/>
            <a:r>
              <a:rPr lang="en-GB" sz="1400" dirty="0" smtClean="0"/>
              <a:t>[1] Trade-off between explore and exploit (Cohen et al., 2007)</a:t>
            </a:r>
          </a:p>
          <a:p>
            <a:pPr lvl="1"/>
            <a:r>
              <a:rPr lang="en-GB" sz="1400" dirty="0" smtClean="0"/>
              <a:t>[2] Hills et al. (2015)</a:t>
            </a:r>
          </a:p>
        </p:txBody>
      </p:sp>
      <p:pic>
        <p:nvPicPr>
          <p:cNvPr id="3" name="Picture 2"/>
          <p:cNvPicPr>
            <a:picLocks noChangeAspect="1"/>
          </p:cNvPicPr>
          <p:nvPr/>
        </p:nvPicPr>
        <p:blipFill>
          <a:blip r:embed="rId3"/>
          <a:stretch>
            <a:fillRect/>
          </a:stretch>
        </p:blipFill>
        <p:spPr>
          <a:xfrm>
            <a:off x="4792127" y="2615780"/>
            <a:ext cx="2608778" cy="1766854"/>
          </a:xfrm>
          <a:prstGeom prst="rect">
            <a:avLst/>
          </a:prstGeom>
        </p:spPr>
      </p:pic>
      <p:pic>
        <p:nvPicPr>
          <p:cNvPr id="4" name="Picture 3"/>
          <p:cNvPicPr>
            <a:picLocks noChangeAspect="1"/>
          </p:cNvPicPr>
          <p:nvPr/>
        </p:nvPicPr>
        <p:blipFill>
          <a:blip r:embed="rId4"/>
          <a:stretch>
            <a:fillRect/>
          </a:stretch>
        </p:blipFill>
        <p:spPr>
          <a:xfrm>
            <a:off x="4907422" y="2728460"/>
            <a:ext cx="2282005" cy="1834732"/>
          </a:xfrm>
          <a:prstGeom prst="rect">
            <a:avLst/>
          </a:prstGeom>
        </p:spPr>
      </p:pic>
      <p:pic>
        <p:nvPicPr>
          <p:cNvPr id="5" name="Picture 4"/>
          <p:cNvPicPr>
            <a:picLocks noChangeAspect="1"/>
          </p:cNvPicPr>
          <p:nvPr/>
        </p:nvPicPr>
        <p:blipFill>
          <a:blip r:embed="rId5"/>
          <a:stretch>
            <a:fillRect/>
          </a:stretch>
        </p:blipFill>
        <p:spPr>
          <a:xfrm>
            <a:off x="5044805" y="2964998"/>
            <a:ext cx="2337706" cy="1697256"/>
          </a:xfrm>
          <a:prstGeom prst="rect">
            <a:avLst/>
          </a:prstGeom>
        </p:spPr>
      </p:pic>
      <p:pic>
        <p:nvPicPr>
          <p:cNvPr id="6" name="Picture 5"/>
          <p:cNvPicPr>
            <a:picLocks noChangeAspect="1"/>
          </p:cNvPicPr>
          <p:nvPr/>
        </p:nvPicPr>
        <p:blipFill>
          <a:blip r:embed="rId6"/>
          <a:stretch>
            <a:fillRect/>
          </a:stretch>
        </p:blipFill>
        <p:spPr>
          <a:xfrm>
            <a:off x="5177250" y="3073078"/>
            <a:ext cx="3038621" cy="1828800"/>
          </a:xfrm>
          <a:prstGeom prst="rect">
            <a:avLst/>
          </a:prstGeom>
        </p:spPr>
      </p:pic>
      <p:pic>
        <p:nvPicPr>
          <p:cNvPr id="7" name="Picture 6"/>
          <p:cNvPicPr>
            <a:picLocks noChangeAspect="1"/>
          </p:cNvPicPr>
          <p:nvPr/>
        </p:nvPicPr>
        <p:blipFill>
          <a:blip r:embed="rId7"/>
          <a:stretch>
            <a:fillRect/>
          </a:stretch>
        </p:blipFill>
        <p:spPr>
          <a:xfrm>
            <a:off x="5279067" y="3284844"/>
            <a:ext cx="3126812" cy="1756700"/>
          </a:xfrm>
          <a:prstGeom prst="rect">
            <a:avLst/>
          </a:prstGeom>
        </p:spPr>
      </p:pic>
      <p:pic>
        <p:nvPicPr>
          <p:cNvPr id="8" name="Picture 7"/>
          <p:cNvPicPr>
            <a:picLocks noChangeAspect="1"/>
          </p:cNvPicPr>
          <p:nvPr/>
        </p:nvPicPr>
        <p:blipFill>
          <a:blip r:embed="rId8"/>
          <a:stretch>
            <a:fillRect/>
          </a:stretch>
        </p:blipFill>
        <p:spPr>
          <a:xfrm>
            <a:off x="5336258" y="3421373"/>
            <a:ext cx="3286436" cy="1804140"/>
          </a:xfrm>
          <a:prstGeom prst="rect">
            <a:avLst/>
          </a:prstGeom>
        </p:spPr>
      </p:pic>
      <p:pic>
        <p:nvPicPr>
          <p:cNvPr id="11" name="Picture 10"/>
          <p:cNvPicPr>
            <a:picLocks noChangeAspect="1"/>
          </p:cNvPicPr>
          <p:nvPr/>
        </p:nvPicPr>
        <p:blipFill>
          <a:blip r:embed="rId8"/>
          <a:stretch>
            <a:fillRect/>
          </a:stretch>
        </p:blipFill>
        <p:spPr>
          <a:xfrm>
            <a:off x="5472383" y="3619497"/>
            <a:ext cx="3286436" cy="1804140"/>
          </a:xfrm>
          <a:prstGeom prst="rect">
            <a:avLst/>
          </a:prstGeom>
        </p:spPr>
      </p:pic>
      <p:pic>
        <p:nvPicPr>
          <p:cNvPr id="12" name="Picture 11"/>
          <p:cNvPicPr>
            <a:picLocks noChangeAspect="1"/>
          </p:cNvPicPr>
          <p:nvPr/>
        </p:nvPicPr>
        <p:blipFill>
          <a:blip r:embed="rId8"/>
          <a:stretch>
            <a:fillRect/>
          </a:stretch>
        </p:blipFill>
        <p:spPr>
          <a:xfrm>
            <a:off x="5590905" y="3759163"/>
            <a:ext cx="3286436" cy="1804140"/>
          </a:xfrm>
          <a:prstGeom prst="rect">
            <a:avLst/>
          </a:prstGeom>
        </p:spPr>
      </p:pic>
      <p:pic>
        <p:nvPicPr>
          <p:cNvPr id="13" name="Picture 12"/>
          <p:cNvPicPr>
            <a:picLocks noChangeAspect="1"/>
          </p:cNvPicPr>
          <p:nvPr/>
        </p:nvPicPr>
        <p:blipFill>
          <a:blip r:embed="rId8"/>
          <a:stretch>
            <a:fillRect/>
          </a:stretch>
        </p:blipFill>
        <p:spPr>
          <a:xfrm>
            <a:off x="5692722" y="3892080"/>
            <a:ext cx="3286436" cy="1804140"/>
          </a:xfrm>
          <a:prstGeom prst="rect">
            <a:avLst/>
          </a:prstGeom>
        </p:spPr>
      </p:pic>
    </p:spTree>
    <p:extLst>
      <p:ext uri="{BB962C8B-B14F-4D97-AF65-F5344CB8AC3E}">
        <p14:creationId xmlns:p14="http://schemas.microsoft.com/office/powerpoint/2010/main" val="15346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200" smtClean="0">
                <a:latin typeface="Tahoma" panose="020B0604030504040204" pitchFamily="34" charset="0"/>
                <a:ea typeface="ＭＳ Ｐゴシック" panose="020B0600070205080204" pitchFamily="34" charset="-128"/>
                <a:cs typeface="Tahoma" panose="020B0604030504040204" pitchFamily="34" charset="0"/>
              </a:rPr>
              <a:t>Key consumer DM research findings</a:t>
            </a:r>
            <a:br>
              <a:rPr lang="en-US" altLang="en-US" sz="3200" smtClean="0">
                <a:latin typeface="Tahoma" panose="020B0604030504040204" pitchFamily="34" charset="0"/>
                <a:ea typeface="ＭＳ Ｐゴシック" panose="020B0600070205080204" pitchFamily="34" charset="-128"/>
                <a:cs typeface="Tahoma" panose="020B0604030504040204" pitchFamily="34" charset="0"/>
              </a:rPr>
            </a:br>
            <a:endParaRPr lang="en-US" altLang="en-US" sz="240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Content Placeholder 2"/>
          <p:cNvSpPr>
            <a:spLocks noGrp="1"/>
          </p:cNvSpPr>
          <p:nvPr>
            <p:ph idx="1"/>
          </p:nvPr>
        </p:nvSpPr>
        <p:spPr>
          <a:xfrm>
            <a:off x="654050" y="2459038"/>
            <a:ext cx="8489950" cy="3457575"/>
          </a:xfrm>
        </p:spPr>
        <p:txBody>
          <a:bodyPr/>
          <a:lstStyle/>
          <a:p>
            <a:r>
              <a:rPr lang="en-GB" sz="2400" dirty="0"/>
              <a:t>One of the most important findings from prior consumer research is that the same individual may use a variety of different strategies when making </a:t>
            </a:r>
            <a:r>
              <a:rPr lang="en-GB" sz="2400" dirty="0" smtClean="0"/>
              <a:t>decisions</a:t>
            </a:r>
            <a:r>
              <a:rPr lang="en-GB" sz="2400" dirty="0"/>
              <a:t> </a:t>
            </a:r>
            <a:r>
              <a:rPr lang="en-GB" sz="2400" dirty="0" smtClean="0"/>
              <a:t>(</a:t>
            </a:r>
            <a:r>
              <a:rPr lang="en-US" altLang="en-US" sz="2400" dirty="0" err="1" smtClean="0">
                <a:latin typeface="Tahoma" panose="020B0604030504040204" pitchFamily="34" charset="0"/>
                <a:ea typeface="ＭＳ Ｐゴシック" panose="020B0600070205080204" pitchFamily="34" charset="-128"/>
                <a:cs typeface="Tahoma" panose="020B0604030504040204" pitchFamily="34" charset="0"/>
              </a:rPr>
              <a:t>Bettman</a:t>
            </a: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 Luce &amp; Payne, 1998)</a:t>
            </a:r>
            <a:endParaRPr lang="en-GB" sz="2400" dirty="0" smtClean="0"/>
          </a:p>
          <a:p>
            <a:pPr eaLnBrk="1" hangingPunct="1">
              <a:buFont typeface="Wingdings" pitchFamily="-110" charset="2"/>
              <a:buChar char="§"/>
              <a:defRPr/>
            </a:pPr>
            <a:endParaRPr lang="en-US" sz="2400" dirty="0" smtClean="0">
              <a:effectLst>
                <a:outerShdw blurRad="38100" dist="38100" dir="2700000" algn="tl">
                  <a:srgbClr val="336699"/>
                </a:outerShdw>
              </a:effectLst>
              <a:latin typeface="Tahoma" pitchFamily="28" charset="0"/>
              <a:ea typeface="ＭＳ Ｐゴシック" pitchFamily="-110" charset="-128"/>
            </a:endParaRPr>
          </a:p>
        </p:txBody>
      </p:sp>
    </p:spTree>
    <p:extLst>
      <p:ext uri="{BB962C8B-B14F-4D97-AF65-F5344CB8AC3E}">
        <p14:creationId xmlns:p14="http://schemas.microsoft.com/office/powerpoint/2010/main" val="310841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Goal: Maximising Ease of Justification</a:t>
            </a:r>
          </a:p>
        </p:txBody>
      </p:sp>
      <p:sp>
        <p:nvSpPr>
          <p:cNvPr id="37891" name="Content Placeholder 2"/>
          <p:cNvSpPr>
            <a:spLocks noGrp="1"/>
          </p:cNvSpPr>
          <p:nvPr>
            <p:ph idx="1"/>
          </p:nvPr>
        </p:nvSpPr>
        <p:spPr/>
        <p:txBody>
          <a:bodyPr/>
          <a:lstStyle/>
          <a:p>
            <a:pPr eaLnBrk="1" hangingPunct="1">
              <a:buFont typeface="Wingdings" panose="05000000000000000000" pitchFamily="2" charset="2"/>
              <a:buChar char="§"/>
            </a:pPr>
            <a:r>
              <a:rPr lang="en-GB" dirty="0" smtClean="0"/>
              <a:t>Next few slides give examples of reason-based strategies</a:t>
            </a:r>
          </a:p>
        </p:txBody>
      </p:sp>
    </p:spTree>
    <p:extLst>
      <p:ext uri="{BB962C8B-B14F-4D97-AF65-F5344CB8AC3E}">
        <p14:creationId xmlns:p14="http://schemas.microsoft.com/office/powerpoint/2010/main" val="2614856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3200" smtClean="0">
                <a:latin typeface="Tahoma" panose="020B0604030504040204" pitchFamily="34" charset="0"/>
                <a:ea typeface="ＭＳ Ｐゴシック" panose="020B0600070205080204" pitchFamily="34" charset="-128"/>
                <a:cs typeface="Tahoma" panose="020B0604030504040204" pitchFamily="34" charset="0"/>
              </a:rPr>
              <a:t>Choice under conflict: adding options</a:t>
            </a:r>
          </a:p>
        </p:txBody>
      </p:sp>
      <p:sp>
        <p:nvSpPr>
          <p:cNvPr id="3" name="Content Placeholder 2"/>
          <p:cNvSpPr>
            <a:spLocks noGrp="1"/>
          </p:cNvSpPr>
          <p:nvPr>
            <p:ph idx="1"/>
          </p:nvPr>
        </p:nvSpPr>
        <p:spPr>
          <a:xfrm>
            <a:off x="330200" y="1874838"/>
            <a:ext cx="5257800" cy="4708525"/>
          </a:xfrm>
        </p:spPr>
        <p:txBody>
          <a:bodyPr/>
          <a:lstStyle/>
          <a:p>
            <a:pPr eaLnBrk="1" hangingPunct="1">
              <a:defRPr/>
            </a:pPr>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Standard decision theory states that preference orderings between options should not be changed by introduction of additional options</a:t>
            </a:r>
          </a:p>
          <a:p>
            <a:pPr lvl="1" eaLnBrk="1" hangingPunct="1">
              <a:defRP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“We have chocolate ice cream available for dessert.”</a:t>
            </a:r>
          </a:p>
          <a:p>
            <a:pPr lvl="1" eaLnBrk="1" hangingPunct="1">
              <a:defRP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“Oh…no thank you.”</a:t>
            </a:r>
          </a:p>
          <a:p>
            <a:pPr lvl="1" eaLnBrk="1" hangingPunct="1">
              <a:defRP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“Actually, we also have coconut ice cream.”</a:t>
            </a:r>
          </a:p>
          <a:p>
            <a:pPr lvl="1" eaLnBrk="1" hangingPunct="1">
              <a:defRP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“Oh…OK. I’ll have the chocolate ice cream please.” </a:t>
            </a:r>
          </a:p>
          <a:p>
            <a:pPr lvl="1" eaLnBrk="1" hangingPunct="1">
              <a:defRPr/>
            </a:pPr>
            <a:endParaRPr lang="en-US" altLang="en-US" sz="1800" dirty="0" smtClean="0">
              <a:latin typeface="Tahoma" panose="020B0604030504040204" pitchFamily="34" charset="0"/>
              <a:ea typeface="ＭＳ Ｐゴシック" panose="020B0600070205080204" pitchFamily="34" charset="-128"/>
              <a:cs typeface="Tahoma" panose="020B0604030504040204" pitchFamily="34" charset="0"/>
            </a:endParaRPr>
          </a:p>
          <a:p>
            <a:pPr marL="457200" lvl="1" indent="0" eaLnBrk="1" hangingPunct="1">
              <a:buFontTx/>
              <a:buNone/>
              <a:defRPr/>
            </a:pPr>
            <a:endParaRPr lang="en-US" altLang="en-US" sz="1800" dirty="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2" name="TextBox 1"/>
          <p:cNvSpPr txBox="1">
            <a:spLocks noChangeArrowheads="1"/>
          </p:cNvSpPr>
          <p:nvPr/>
        </p:nvSpPr>
        <p:spPr bwMode="auto">
          <a:xfrm>
            <a:off x="5867400" y="2060575"/>
            <a:ext cx="3060700" cy="2493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ahoma" panose="020B0604030504040204" pitchFamily="34" charset="0"/>
                <a:ea typeface="ＭＳ Ｐゴシック" panose="020B0600070205080204" pitchFamily="34" charset="-128"/>
                <a:cs typeface="Tahoma" panose="020B0604030504040204" pitchFamily="34" charset="0"/>
              </a:rPr>
              <a:t>Reason-based choice explanation:</a:t>
            </a:r>
          </a:p>
          <a:p>
            <a:pPr lvl="1" eaLnBrk="1" hangingPunct="1">
              <a:spcBef>
                <a:spcPct val="0"/>
              </a:spcBef>
              <a:buFontTx/>
              <a:buNone/>
            </a:pPr>
            <a:endParaRPr lang="en-US" altLang="en-US" sz="1800">
              <a:latin typeface="Tahoma" panose="020B0604030504040204" pitchFamily="34" charset="0"/>
              <a:ea typeface="ＭＳ Ｐゴシック" panose="020B0600070205080204" pitchFamily="34" charset="-128"/>
              <a:cs typeface="Tahoma" panose="020B0604030504040204" pitchFamily="34" charset="0"/>
            </a:endParaRPr>
          </a:p>
          <a:p>
            <a:pPr lvl="1" eaLnBrk="1" hangingPunct="1">
              <a:spcBef>
                <a:spcPct val="0"/>
              </a:spcBef>
              <a:buFontTx/>
              <a:buNone/>
            </a:pPr>
            <a:r>
              <a:rPr lang="en-US" altLang="en-US" sz="1800">
                <a:latin typeface="Tahoma" panose="020B0604030504040204" pitchFamily="34" charset="0"/>
                <a:ea typeface="ＭＳ Ｐゴシック" panose="020B0600070205080204" pitchFamily="34" charset="-128"/>
                <a:cs typeface="Tahoma" panose="020B0604030504040204" pitchFamily="34" charset="0"/>
              </a:rPr>
              <a:t>Adding coconut ice cream (yuck!) provides a reason for choosing the chocolate ice cream</a:t>
            </a:r>
          </a:p>
          <a:p>
            <a:pPr eaLnBrk="1" hangingPunct="1">
              <a:spcBef>
                <a:spcPct val="0"/>
              </a:spcBef>
              <a:buFontTx/>
              <a:buNone/>
            </a:pPr>
            <a:endParaRPr lang="en-GB" altLang="en-US" sz="1800">
              <a:latin typeface="Verdana" panose="020B0604030504040204" pitchFamily="34" charset="0"/>
              <a:ea typeface="ＭＳ Ｐゴシック" panose="020B0600070205080204" pitchFamily="34" charset="-128"/>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365125" y="704850"/>
            <a:ext cx="8489950" cy="1296988"/>
          </a:xfrm>
        </p:spPr>
        <p:txBody>
          <a:bodyPr/>
          <a:lstStyle/>
          <a:p>
            <a:pPr eaLnBrk="1" hangingPunct="1"/>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Dominance</a:t>
            </a:r>
          </a:p>
        </p:txBody>
      </p:sp>
      <p:sp>
        <p:nvSpPr>
          <p:cNvPr id="153607" name="Rectangle 7"/>
          <p:cNvSpPr>
            <a:spLocks noGrp="1" noChangeArrowheads="1"/>
          </p:cNvSpPr>
          <p:nvPr>
            <p:ph type="body" idx="1"/>
          </p:nvPr>
        </p:nvSpPr>
        <p:spPr>
          <a:xfrm>
            <a:off x="457200" y="1219200"/>
            <a:ext cx="8305800" cy="3505200"/>
          </a:xfrm>
        </p:spPr>
        <p:txBody>
          <a:bodyPr/>
          <a:lstStyle/>
          <a:p>
            <a:pPr eaLnBrk="1" hangingPunct="1">
              <a:buFont typeface="Wingdings" pitchFamily="-110" charset="2"/>
              <a:buNone/>
              <a:defRPr/>
            </a:pPr>
            <a:r>
              <a:rPr lang="en-GB" sz="2000" dirty="0" smtClean="0">
                <a:effectLst>
                  <a:outerShdw blurRad="38100" dist="38100" dir="2700000" algn="tl">
                    <a:srgbClr val="336699"/>
                  </a:outerShdw>
                </a:effectLst>
                <a:latin typeface="Tahoma" pitchFamily="28" charset="0"/>
                <a:ea typeface="ＭＳ Ｐゴシック" pitchFamily="-110" charset="-128"/>
              </a:rPr>
              <a:t>	</a:t>
            </a:r>
            <a:r>
              <a:rPr lang="en-GB" sz="2000" dirty="0" smtClean="0">
                <a:latin typeface="Tahoma" pitchFamily="28" charset="0"/>
                <a:ea typeface="ＭＳ Ｐゴシック" pitchFamily="-110" charset="-128"/>
              </a:rPr>
              <a:t>Suppose you are considering buying a stereo and have not yet decided what model to buy. You pass by a store that is having a one-day clearance sale. </a:t>
            </a:r>
          </a:p>
          <a:p>
            <a:pPr eaLnBrk="1" hangingPunct="1">
              <a:buFont typeface="Wingdings" pitchFamily="-110" charset="2"/>
              <a:buChar char="§"/>
              <a:defRPr/>
            </a:pPr>
            <a:endParaRPr lang="en-GB" sz="2000" dirty="0" smtClean="0">
              <a:latin typeface="Tahoma" pitchFamily="28" charset="0"/>
              <a:ea typeface="ＭＳ Ｐゴシック" pitchFamily="-110" charset="-128"/>
            </a:endParaRPr>
          </a:p>
          <a:p>
            <a:pPr eaLnBrk="1" hangingPunct="1">
              <a:buFont typeface="Wingdings" pitchFamily="-110" charset="2"/>
              <a:buAutoNum type="alphaUcPeriod"/>
              <a:defRPr/>
            </a:pPr>
            <a:r>
              <a:rPr lang="en-GB" sz="2000" dirty="0" smtClean="0">
                <a:latin typeface="Tahoma" pitchFamily="28" charset="0"/>
                <a:ea typeface="ＭＳ Ｐゴシック" pitchFamily="-110" charset="-128"/>
              </a:rPr>
              <a:t>They </a:t>
            </a:r>
            <a:r>
              <a:rPr lang="en-GB" sz="2000" dirty="0">
                <a:latin typeface="Tahoma" pitchFamily="28" charset="0"/>
                <a:ea typeface="ＭＳ Ｐゴシック" pitchFamily="-110" charset="-128"/>
              </a:rPr>
              <a:t>offer a popular SONY </a:t>
            </a:r>
            <a:r>
              <a:rPr lang="en-GB" sz="2000" dirty="0" smtClean="0">
                <a:latin typeface="Tahoma" pitchFamily="28" charset="0"/>
                <a:ea typeface="ＭＳ Ｐゴシック" pitchFamily="-110" charset="-128"/>
              </a:rPr>
              <a:t>stereo </a:t>
            </a:r>
            <a:r>
              <a:rPr lang="en-GB" sz="2000" dirty="0">
                <a:latin typeface="Tahoma" pitchFamily="28" charset="0"/>
                <a:ea typeface="ＭＳ Ｐゴシック" pitchFamily="-110" charset="-128"/>
              </a:rPr>
              <a:t>for just $99, well below the list price. Do you</a:t>
            </a:r>
          </a:p>
          <a:p>
            <a:pPr marL="762000" lvl="1" indent="-304800" eaLnBrk="1" hangingPunct="1">
              <a:buFont typeface="Wingdings" pitchFamily="-110" charset="2"/>
              <a:buChar char="q"/>
              <a:defRPr/>
            </a:pPr>
            <a:r>
              <a:rPr lang="en-GB" sz="1800" dirty="0">
                <a:latin typeface="Tahoma" pitchFamily="28" charset="0"/>
                <a:ea typeface="ＭＳ Ｐゴシック" pitchFamily="-110" charset="-128"/>
              </a:rPr>
              <a:t>Buy the SONY </a:t>
            </a:r>
            <a:r>
              <a:rPr lang="en-GB" sz="1800" dirty="0" smtClean="0">
                <a:latin typeface="Tahoma" pitchFamily="28" charset="0"/>
                <a:ea typeface="ＭＳ Ｐゴシック" pitchFamily="-110" charset="-128"/>
              </a:rPr>
              <a:t>stereo?</a:t>
            </a:r>
            <a:r>
              <a:rPr lang="en-GB" sz="1800" dirty="0">
                <a:latin typeface="Tahoma" pitchFamily="28" charset="0"/>
                <a:ea typeface="ＭＳ Ｐゴシック" pitchFamily="-110" charset="-128"/>
              </a:rPr>
              <a:t>					</a:t>
            </a:r>
            <a:r>
              <a:rPr lang="en-GB" sz="1800" dirty="0">
                <a:solidFill>
                  <a:srgbClr val="AFD6B2"/>
                </a:solidFill>
                <a:latin typeface="Tahoma" pitchFamily="28" charset="0"/>
                <a:ea typeface="ＭＳ Ｐゴシック" pitchFamily="-110" charset="-128"/>
              </a:rPr>
              <a:t>66%</a:t>
            </a:r>
          </a:p>
          <a:p>
            <a:pPr marL="762000" lvl="1" indent="-304800" eaLnBrk="1" hangingPunct="1">
              <a:buFont typeface="Wingdings" pitchFamily="-110" charset="2"/>
              <a:buChar char="q"/>
              <a:defRPr/>
            </a:pPr>
            <a:r>
              <a:rPr lang="en-GB" sz="1800" dirty="0">
                <a:latin typeface="Tahoma" pitchFamily="28" charset="0"/>
                <a:ea typeface="ＭＳ Ｐゴシック" pitchFamily="-110" charset="-128"/>
              </a:rPr>
              <a:t>Wait until you learn more about the various models. </a:t>
            </a:r>
            <a:r>
              <a:rPr lang="en-GB" sz="1800" dirty="0" smtClean="0">
                <a:latin typeface="Tahoma" pitchFamily="28" charset="0"/>
                <a:ea typeface="ＭＳ Ｐゴシック" pitchFamily="-110" charset="-128"/>
              </a:rPr>
              <a:t>                 34%</a:t>
            </a:r>
            <a:endParaRPr lang="en-GB" sz="2000" dirty="0" smtClean="0">
              <a:latin typeface="Tahoma" pitchFamily="28" charset="0"/>
              <a:ea typeface="ＭＳ Ｐゴシック" pitchFamily="-110" charset="-128"/>
            </a:endParaRPr>
          </a:p>
          <a:p>
            <a:pPr eaLnBrk="1" hangingPunct="1">
              <a:buFont typeface="Wingdings" pitchFamily="-110" charset="2"/>
              <a:buNone/>
              <a:defRPr/>
            </a:pPr>
            <a:endParaRPr lang="en-GB" sz="2000" dirty="0">
              <a:latin typeface="Tahoma" pitchFamily="28" charset="0"/>
              <a:ea typeface="ＭＳ Ｐゴシック" pitchFamily="-110" charset="-128"/>
            </a:endParaRPr>
          </a:p>
          <a:p>
            <a:pPr eaLnBrk="1" hangingPunct="1">
              <a:buFont typeface="Wingdings" pitchFamily="-110" charset="2"/>
              <a:buNone/>
              <a:defRPr/>
            </a:pPr>
            <a:r>
              <a:rPr lang="en-GB" sz="2000" dirty="0" smtClean="0">
                <a:solidFill>
                  <a:srgbClr val="FFFF00"/>
                </a:solidFill>
                <a:latin typeface="Tahoma" pitchFamily="28" charset="0"/>
                <a:ea typeface="ＭＳ Ｐゴシック" pitchFamily="-110" charset="-128"/>
              </a:rPr>
              <a:t>B</a:t>
            </a:r>
            <a:r>
              <a:rPr lang="en-GB" sz="2000" dirty="0" smtClean="0">
                <a:latin typeface="Tahoma" pitchFamily="28" charset="0"/>
                <a:ea typeface="ＭＳ Ｐゴシック" pitchFamily="-110" charset="-128"/>
              </a:rPr>
              <a:t>.	They offer a popular SONY stereo for just $99, well below list price, and an inferior AIWA stereo for the regular list price of $105. Do you?</a:t>
            </a:r>
          </a:p>
          <a:p>
            <a:pPr marL="762000" lvl="1" indent="-304800" eaLnBrk="1" hangingPunct="1">
              <a:buFont typeface="Wingdings" pitchFamily="-110" charset="2"/>
              <a:buChar char="q"/>
              <a:defRPr/>
            </a:pPr>
            <a:r>
              <a:rPr lang="en-GB" sz="1800" dirty="0" smtClean="0">
                <a:latin typeface="Tahoma" pitchFamily="28" charset="0"/>
                <a:ea typeface="ＭＳ Ｐゴシック" pitchFamily="-110" charset="-128"/>
              </a:rPr>
              <a:t>Buy the AIWA stereo?					3%</a:t>
            </a:r>
          </a:p>
          <a:p>
            <a:pPr marL="762000" lvl="1" indent="-304800" eaLnBrk="1" hangingPunct="1">
              <a:buFont typeface="Wingdings" pitchFamily="-110" charset="2"/>
              <a:buChar char="q"/>
              <a:defRPr/>
            </a:pPr>
            <a:r>
              <a:rPr lang="en-GB" sz="1800" dirty="0" smtClean="0">
                <a:latin typeface="Tahoma" pitchFamily="28" charset="0"/>
                <a:ea typeface="ＭＳ Ｐゴシック" pitchFamily="-110" charset="-128"/>
              </a:rPr>
              <a:t>Buy the SONY stereo?					73%</a:t>
            </a:r>
          </a:p>
          <a:p>
            <a:pPr marL="762000" lvl="1" indent="-304800" eaLnBrk="1" hangingPunct="1">
              <a:buFont typeface="Wingdings" pitchFamily="-110" charset="2"/>
              <a:buChar char="q"/>
              <a:defRPr/>
            </a:pPr>
            <a:r>
              <a:rPr lang="en-GB" sz="1800" dirty="0" smtClean="0">
                <a:latin typeface="Tahoma" pitchFamily="28" charset="0"/>
                <a:ea typeface="ＭＳ Ｐゴシック" pitchFamily="-110" charset="-128"/>
              </a:rPr>
              <a:t>Wait until you learn more about the various models.	             24%</a:t>
            </a:r>
          </a:p>
          <a:p>
            <a:pPr marL="762000" lvl="1" indent="-304800" eaLnBrk="1" hangingPunct="1">
              <a:buFont typeface="Wingdings" pitchFamily="-110" charset="2"/>
              <a:buNone/>
              <a:defRPr/>
            </a:pPr>
            <a:endParaRPr lang="en-GB" sz="1800" dirty="0" smtClean="0">
              <a:latin typeface="Tahoma" pitchFamily="28" charset="0"/>
              <a:ea typeface="ＭＳ Ｐゴシック" pitchFamily="-110" charset="-128"/>
            </a:endParaRPr>
          </a:p>
          <a:p>
            <a:pPr marL="762000" lvl="1" indent="-304800" eaLnBrk="1" hangingPunct="1">
              <a:buFont typeface="Wingdings" pitchFamily="-110" charset="2"/>
              <a:buChar char="q"/>
              <a:defRPr/>
            </a:pPr>
            <a:endParaRPr lang="en-US" sz="1800" dirty="0" smtClean="0">
              <a:latin typeface="Tahoma" pitchFamily="28" charset="0"/>
              <a:ea typeface="ＭＳ Ｐゴシック" pitchFamily="-110" charset="-128"/>
            </a:endParaRPr>
          </a:p>
        </p:txBody>
      </p:sp>
      <p:sp>
        <p:nvSpPr>
          <p:cNvPr id="3" name="Rectangle 2"/>
          <p:cNvSpPr/>
          <p:nvPr/>
        </p:nvSpPr>
        <p:spPr>
          <a:xfrm>
            <a:off x="7524750" y="5013325"/>
            <a:ext cx="1008063" cy="12239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0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07">
                                            <p:txEl>
                                              <p:pRg st="9" end="9"/>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a:xfrm>
            <a:off x="425450" y="679450"/>
            <a:ext cx="8489950" cy="1296988"/>
          </a:xfrm>
        </p:spPr>
        <p:txBody>
          <a:bodyPr/>
          <a:lstStyle/>
          <a:p>
            <a:pPr eaLnBrk="1" hangingPunct="1"/>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Dominance</a:t>
            </a:r>
          </a:p>
        </p:txBody>
      </p:sp>
      <p:sp>
        <p:nvSpPr>
          <p:cNvPr id="153607" name="Rectangle 7"/>
          <p:cNvSpPr>
            <a:spLocks noGrp="1" noChangeArrowheads="1"/>
          </p:cNvSpPr>
          <p:nvPr>
            <p:ph type="body" idx="1"/>
          </p:nvPr>
        </p:nvSpPr>
        <p:spPr>
          <a:xfrm>
            <a:off x="457200" y="1219200"/>
            <a:ext cx="8305800" cy="3505200"/>
          </a:xfrm>
        </p:spPr>
        <p:txBody>
          <a:bodyPr/>
          <a:lstStyle/>
          <a:p>
            <a:pPr eaLnBrk="1" hangingPunct="1">
              <a:buFont typeface="Wingdings" pitchFamily="-110" charset="2"/>
              <a:buNone/>
              <a:defRPr/>
            </a:pPr>
            <a:r>
              <a:rPr lang="en-GB" sz="2000" dirty="0" smtClean="0">
                <a:effectLst>
                  <a:outerShdw blurRad="38100" dist="38100" dir="2700000" algn="tl">
                    <a:srgbClr val="336699"/>
                  </a:outerShdw>
                </a:effectLst>
                <a:latin typeface="Tahoma" pitchFamily="28" charset="0"/>
                <a:ea typeface="ＭＳ Ｐゴシック" pitchFamily="-110" charset="-128"/>
              </a:rPr>
              <a:t>	</a:t>
            </a:r>
            <a:r>
              <a:rPr lang="en-GB" sz="2000" dirty="0" smtClean="0">
                <a:latin typeface="Tahoma" pitchFamily="28" charset="0"/>
                <a:ea typeface="ＭＳ Ｐゴシック" pitchFamily="-110" charset="-128"/>
              </a:rPr>
              <a:t>Suppose you are considering buying a stereo and have not yet decided what model to buy. You pass by a store that is having a one-day clearance sale. </a:t>
            </a:r>
          </a:p>
          <a:p>
            <a:pPr eaLnBrk="1" hangingPunct="1">
              <a:buFont typeface="Wingdings" pitchFamily="-110" charset="2"/>
              <a:buChar char="§"/>
              <a:defRPr/>
            </a:pPr>
            <a:endParaRPr lang="en-GB" sz="2000" dirty="0" smtClean="0">
              <a:latin typeface="Tahoma" pitchFamily="28" charset="0"/>
              <a:ea typeface="ＭＳ Ｐゴシック" pitchFamily="-110" charset="-128"/>
            </a:endParaRPr>
          </a:p>
          <a:p>
            <a:pPr eaLnBrk="1" hangingPunct="1">
              <a:buFont typeface="Wingdings" pitchFamily="-110" charset="2"/>
              <a:buNone/>
              <a:defRPr/>
            </a:pPr>
            <a:r>
              <a:rPr lang="en-GB" sz="2000" dirty="0" smtClean="0">
                <a:latin typeface="Tahoma" pitchFamily="28" charset="0"/>
                <a:ea typeface="ＭＳ Ｐゴシック" pitchFamily="-110" charset="-128"/>
              </a:rPr>
              <a:t>	They offer a popular SONY stereo for just $99, well below list price, and an inferior AIWA stereo for the regular list price of $105. Do you?</a:t>
            </a:r>
          </a:p>
          <a:p>
            <a:pPr marL="762000" lvl="1" indent="-304800" eaLnBrk="1" hangingPunct="1">
              <a:buFont typeface="Wingdings" pitchFamily="-110" charset="2"/>
              <a:buChar char="q"/>
              <a:defRPr/>
            </a:pPr>
            <a:r>
              <a:rPr lang="en-GB" sz="1800" dirty="0" smtClean="0">
                <a:latin typeface="Tahoma" pitchFamily="28" charset="0"/>
                <a:ea typeface="ＭＳ Ｐゴシック" pitchFamily="-110" charset="-128"/>
              </a:rPr>
              <a:t>Buy the AIWA stereo?					3%</a:t>
            </a:r>
          </a:p>
          <a:p>
            <a:pPr marL="762000" lvl="1" indent="-304800" eaLnBrk="1" hangingPunct="1">
              <a:buFont typeface="Wingdings" pitchFamily="-110" charset="2"/>
              <a:buChar char="q"/>
              <a:defRPr/>
            </a:pPr>
            <a:r>
              <a:rPr lang="en-GB" sz="1800" dirty="0" smtClean="0">
                <a:latin typeface="Tahoma" pitchFamily="28" charset="0"/>
                <a:ea typeface="ＭＳ Ｐゴシック" pitchFamily="-110" charset="-128"/>
              </a:rPr>
              <a:t>Buy the SONY stereo?					73%</a:t>
            </a:r>
          </a:p>
          <a:p>
            <a:pPr marL="762000" lvl="1" indent="-304800" eaLnBrk="1" hangingPunct="1">
              <a:buFont typeface="Wingdings" pitchFamily="-110" charset="2"/>
              <a:buChar char="q"/>
              <a:defRPr/>
            </a:pPr>
            <a:r>
              <a:rPr lang="en-GB" sz="1800" dirty="0" smtClean="0">
                <a:latin typeface="Tahoma" pitchFamily="28" charset="0"/>
                <a:ea typeface="ＭＳ Ｐゴシック" pitchFamily="-110" charset="-128"/>
              </a:rPr>
              <a:t>Wait until you learn more about the various models.	             24%</a:t>
            </a:r>
          </a:p>
          <a:p>
            <a:pPr marL="762000" lvl="1" indent="-304800" eaLnBrk="1" hangingPunct="1">
              <a:buFont typeface="Wingdings" pitchFamily="-110" charset="2"/>
              <a:buNone/>
              <a:defRPr/>
            </a:pPr>
            <a:endParaRPr lang="en-GB" sz="1800" dirty="0" smtClean="0">
              <a:latin typeface="Tahoma" pitchFamily="28" charset="0"/>
              <a:ea typeface="ＭＳ Ｐゴシック" pitchFamily="-110" charset="-128"/>
            </a:endParaRPr>
          </a:p>
          <a:p>
            <a:pPr marL="762000" lvl="1" indent="-304800" eaLnBrk="1" hangingPunct="1">
              <a:buFont typeface="Wingdings" pitchFamily="-110" charset="2"/>
              <a:buChar char="q"/>
              <a:defRPr/>
            </a:pPr>
            <a:endParaRPr lang="en-US" sz="1800" dirty="0" smtClean="0">
              <a:latin typeface="Tahoma" pitchFamily="28" charset="0"/>
              <a:ea typeface="ＭＳ Ｐゴシック" pitchFamily="-110" charset="-128"/>
            </a:endParaRPr>
          </a:p>
        </p:txBody>
      </p:sp>
      <p:sp>
        <p:nvSpPr>
          <p:cNvPr id="47108" name="TextBox 3"/>
          <p:cNvSpPr txBox="1">
            <a:spLocks noChangeArrowheads="1"/>
          </p:cNvSpPr>
          <p:nvPr/>
        </p:nvSpPr>
        <p:spPr bwMode="auto">
          <a:xfrm>
            <a:off x="304800" y="4876800"/>
            <a:ext cx="8610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FFFF00"/>
              </a:buClr>
              <a:buFont typeface="Wingdings" panose="05000000000000000000" pitchFamily="2" charset="2"/>
              <a:buChar char="§"/>
            </a:pPr>
            <a:r>
              <a:rPr lang="en-US" altLang="en-US" sz="1800" dirty="0">
                <a:latin typeface="Verdana" panose="020B0604030504040204" pitchFamily="34" charset="0"/>
                <a:ea typeface="ＭＳ Ｐゴシック" panose="020B0600070205080204" pitchFamily="34" charset="-128"/>
                <a:cs typeface="Tahoma" panose="020B0604030504040204" pitchFamily="34" charset="0"/>
              </a:rPr>
              <a:t>SONY is chosen more often than before the addition of the inferior AIWA </a:t>
            </a:r>
          </a:p>
          <a:p>
            <a:pPr eaLnBrk="1" hangingPunct="1">
              <a:spcBef>
                <a:spcPct val="0"/>
              </a:spcBef>
              <a:buClr>
                <a:srgbClr val="FFFF00"/>
              </a:buClr>
              <a:buFont typeface="Wingdings" panose="05000000000000000000" pitchFamily="2" charset="2"/>
              <a:buChar char="§"/>
            </a:pPr>
            <a:r>
              <a:rPr lang="en-US" altLang="en-US" sz="1800" dirty="0">
                <a:latin typeface="Verdana" panose="020B0604030504040204" pitchFamily="34" charset="0"/>
                <a:ea typeface="ＭＳ Ｐゴシック" panose="020B0600070205080204" pitchFamily="34" charset="-128"/>
                <a:cs typeface="Tahoma" panose="020B0604030504040204" pitchFamily="34" charset="0"/>
              </a:rPr>
              <a:t>AIWA is clearly </a:t>
            </a:r>
            <a:r>
              <a:rPr lang="en-US" altLang="en-US" sz="1800" i="1" dirty="0">
                <a:latin typeface="Verdana" panose="020B0604030504040204" pitchFamily="34" charset="0"/>
                <a:ea typeface="ＭＳ Ｐゴシック" panose="020B0600070205080204" pitchFamily="34" charset="-128"/>
                <a:cs typeface="Tahoma" panose="020B0604030504040204" pitchFamily="34" charset="0"/>
              </a:rPr>
              <a:t>dominated</a:t>
            </a:r>
            <a:r>
              <a:rPr lang="en-US" altLang="en-US" sz="1800" dirty="0">
                <a:latin typeface="Verdana" panose="020B0604030504040204" pitchFamily="34" charset="0"/>
                <a:ea typeface="ＭＳ Ｐゴシック" panose="020B0600070205080204" pitchFamily="34" charset="-128"/>
                <a:cs typeface="Tahoma" panose="020B0604030504040204" pitchFamily="34" charset="0"/>
              </a:rPr>
              <a:t> by SONY </a:t>
            </a:r>
          </a:p>
          <a:p>
            <a:pPr eaLnBrk="1" hangingPunct="1">
              <a:spcBef>
                <a:spcPct val="0"/>
              </a:spcBef>
              <a:buClr>
                <a:srgbClr val="FFFF00"/>
              </a:buClr>
              <a:buFont typeface="Wingdings" panose="05000000000000000000" pitchFamily="2" charset="2"/>
              <a:buChar char="§"/>
            </a:pPr>
            <a:r>
              <a:rPr lang="en-US" altLang="en-US" sz="1800" dirty="0">
                <a:latin typeface="Verdana" panose="020B0604030504040204" pitchFamily="34" charset="0"/>
                <a:ea typeface="ＭＳ Ｐゴシック" panose="020B0600070205080204" pitchFamily="34" charset="-128"/>
                <a:cs typeface="Tahoma" panose="020B0604030504040204" pitchFamily="34" charset="0"/>
              </a:rPr>
              <a:t>  Its presence enhances </a:t>
            </a:r>
            <a:r>
              <a:rPr lang="en-US" altLang="en-US" sz="1800" b="1" dirty="0">
                <a:latin typeface="Verdana" panose="020B0604030504040204" pitchFamily="34" charset="0"/>
                <a:ea typeface="ＭＳ Ｐゴシック" panose="020B0600070205080204" pitchFamily="34" charset="-128"/>
                <a:cs typeface="Tahoma" panose="020B0604030504040204" pitchFamily="34" charset="0"/>
              </a:rPr>
              <a:t>the reasons </a:t>
            </a:r>
            <a:r>
              <a:rPr lang="en-US" altLang="en-US" sz="1800" dirty="0">
                <a:latin typeface="Verdana" panose="020B0604030504040204" pitchFamily="34" charset="0"/>
                <a:ea typeface="ＭＳ Ｐゴシック" panose="020B0600070205080204" pitchFamily="34" charset="-128"/>
                <a:cs typeface="Tahoma" panose="020B0604030504040204" pitchFamily="34" charset="0"/>
              </a:rPr>
              <a:t>for buying SONY</a:t>
            </a:r>
          </a:p>
          <a:p>
            <a:pPr eaLnBrk="1" hangingPunct="1">
              <a:spcBef>
                <a:spcPct val="0"/>
              </a:spcBef>
              <a:buClr>
                <a:srgbClr val="FFFF00"/>
              </a:buClr>
              <a:buFont typeface="Wingdings" panose="05000000000000000000" pitchFamily="2" charset="2"/>
              <a:buChar char="§"/>
            </a:pPr>
            <a:endParaRPr lang="en-US" altLang="en-US" sz="1800" dirty="0">
              <a:latin typeface="Verdana" panose="020B0604030504040204" pitchFamily="34" charset="0"/>
              <a:ea typeface="ＭＳ Ｐゴシック" panose="020B0600070205080204" pitchFamily="34" charset="-128"/>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673100"/>
            <a:ext cx="8489950" cy="1296988"/>
          </a:xfrm>
        </p:spPr>
        <p:txBody>
          <a:bodyPr/>
          <a:lstStyle/>
          <a:p>
            <a:pPr eaLnBrk="1" hangingPunct="1"/>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Asymmetric dominance</a:t>
            </a:r>
          </a:p>
        </p:txBody>
      </p:sp>
      <p:sp>
        <p:nvSpPr>
          <p:cNvPr id="55299" name="Content Placeholder 2"/>
          <p:cNvSpPr>
            <a:spLocks noGrp="1"/>
          </p:cNvSpPr>
          <p:nvPr>
            <p:ph idx="1"/>
          </p:nvPr>
        </p:nvSpPr>
        <p:spPr>
          <a:xfrm>
            <a:off x="457200" y="1447800"/>
            <a:ext cx="8229600" cy="1371600"/>
          </a:xfrm>
        </p:spPr>
        <p:txBody>
          <a:bodyPr/>
          <a:lstStyle/>
          <a:p>
            <a:pPr eaLnBrk="1" hangingPunct="1">
              <a:buFont typeface="Wingdings" panose="05000000000000000000" pitchFamily="2" charset="2"/>
              <a:buChar char="§"/>
            </a:pPr>
            <a:r>
              <a:rPr lang="en-US" sz="2000" dirty="0" smtClean="0"/>
              <a:t>Tendency to prefer X to Y can be increased by adding an alternative Z that is clearly inferior to X but not to Y</a:t>
            </a:r>
          </a:p>
          <a:p>
            <a:pPr eaLnBrk="1" hangingPunct="1">
              <a:buFont typeface="Wingdings" panose="05000000000000000000" pitchFamily="2" charset="2"/>
              <a:buChar char="§"/>
            </a:pPr>
            <a:r>
              <a:rPr lang="en-US" sz="2000" dirty="0" smtClean="0"/>
              <a:t>Simonson &amp; </a:t>
            </a:r>
            <a:r>
              <a:rPr lang="en-US" sz="2000" dirty="0" err="1" smtClean="0"/>
              <a:t>Tversky</a:t>
            </a:r>
            <a:r>
              <a:rPr lang="en-US" sz="2000" dirty="0" smtClean="0"/>
              <a:t> (1992)</a:t>
            </a:r>
          </a:p>
        </p:txBody>
      </p:sp>
      <p:sp>
        <p:nvSpPr>
          <p:cNvPr id="4" name="Content Placeholder 2"/>
          <p:cNvSpPr txBox="1">
            <a:spLocks/>
          </p:cNvSpPr>
          <p:nvPr/>
        </p:nvSpPr>
        <p:spPr bwMode="auto">
          <a:xfrm>
            <a:off x="457200" y="28956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000" dirty="0">
                <a:latin typeface="Tahoma" panose="020B0604030504040204" pitchFamily="34" charset="0"/>
                <a:ea typeface="ＭＳ Ｐゴシック" panose="020B0600070205080204" pitchFamily="34" charset="-128"/>
                <a:cs typeface="Tahoma" panose="020B0604030504040204" pitchFamily="34" charset="0"/>
              </a:rPr>
              <a:t>One group of subjects offered choice between $6 and elegant ‘Cross’ pen</a:t>
            </a:r>
          </a:p>
          <a:p>
            <a:pPr eaLnBrk="1" hangingPunct="1">
              <a:buClr>
                <a:srgbClr val="FFFF00"/>
              </a:buClr>
              <a:buFont typeface="Wingdings" panose="05000000000000000000" pitchFamily="2" charset="2"/>
              <a:buChar char="§"/>
            </a:pPr>
            <a:r>
              <a:rPr lang="en-US" altLang="en-US" sz="2000" dirty="0">
                <a:latin typeface="Tahoma" panose="020B0604030504040204" pitchFamily="34" charset="0"/>
                <a:ea typeface="ＭＳ Ｐゴシック" panose="020B0600070205080204" pitchFamily="34" charset="-128"/>
                <a:cs typeface="Tahoma" panose="020B0604030504040204" pitchFamily="34" charset="0"/>
              </a:rPr>
              <a:t>Cross Pen selected by 34% </a:t>
            </a:r>
          </a:p>
        </p:txBody>
      </p:sp>
      <p:grpSp>
        <p:nvGrpSpPr>
          <p:cNvPr id="2" name="Group 13"/>
          <p:cNvGrpSpPr>
            <a:grpSpLocks/>
          </p:cNvGrpSpPr>
          <p:nvPr/>
        </p:nvGrpSpPr>
        <p:grpSpPr bwMode="auto">
          <a:xfrm>
            <a:off x="5408613" y="3429000"/>
            <a:ext cx="2859087" cy="2439988"/>
            <a:chOff x="5408613" y="3429000"/>
            <a:chExt cx="2859087" cy="2439988"/>
          </a:xfrm>
        </p:grpSpPr>
        <p:pic>
          <p:nvPicPr>
            <p:cNvPr id="5530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81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07" name="Straight Connector 6"/>
            <p:cNvCxnSpPr>
              <a:cxnSpLocks noChangeShapeType="1"/>
            </p:cNvCxnSpPr>
            <p:nvPr/>
          </p:nvCxnSpPr>
          <p:spPr bwMode="auto">
            <a:xfrm rot="5400000">
              <a:off x="4190207" y="4648994"/>
              <a:ext cx="2438400" cy="1587"/>
            </a:xfrm>
            <a:prstGeom prst="line">
              <a:avLst/>
            </a:prstGeom>
            <a:noFill/>
            <a:ln w="25400">
              <a:solidFill>
                <a:srgbClr val="CCFFCC"/>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08" name="Straight Connector 8"/>
            <p:cNvCxnSpPr>
              <a:cxnSpLocks noChangeShapeType="1"/>
            </p:cNvCxnSpPr>
            <p:nvPr/>
          </p:nvCxnSpPr>
          <p:spPr bwMode="auto">
            <a:xfrm>
              <a:off x="5410200" y="5867400"/>
              <a:ext cx="2819400" cy="1588"/>
            </a:xfrm>
            <a:prstGeom prst="line">
              <a:avLst/>
            </a:prstGeom>
            <a:noFill/>
            <a:ln w="25400">
              <a:solidFill>
                <a:srgbClr val="CCFFCC"/>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530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6800"/>
              <a:ext cx="647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4"/>
          <p:cNvGrpSpPr>
            <a:grpSpLocks/>
          </p:cNvGrpSpPr>
          <p:nvPr/>
        </p:nvGrpSpPr>
        <p:grpSpPr bwMode="auto">
          <a:xfrm>
            <a:off x="457200" y="3886200"/>
            <a:ext cx="5791200" cy="1828800"/>
            <a:chOff x="457200" y="3886200"/>
            <a:chExt cx="5791200" cy="1828800"/>
          </a:xfrm>
        </p:grpSpPr>
        <p:sp>
          <p:nvSpPr>
            <p:cNvPr id="55304" name="Content Placeholder 2"/>
            <p:cNvSpPr txBox="1">
              <a:spLocks/>
            </p:cNvSpPr>
            <p:nvPr/>
          </p:nvSpPr>
          <p:spPr bwMode="auto">
            <a:xfrm>
              <a:off x="457200" y="43434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000">
                  <a:latin typeface="Tahoma" panose="020B0604030504040204" pitchFamily="34" charset="0"/>
                  <a:ea typeface="ＭＳ Ｐゴシック" panose="020B0600070205080204" pitchFamily="34" charset="-128"/>
                  <a:cs typeface="Tahoma" panose="020B0604030504040204" pitchFamily="34" charset="0"/>
                </a:rPr>
                <a:t>Another group offered choice between $6, the elegant ‘Cross’ pen and a second less attractive pen </a:t>
              </a:r>
            </a:p>
            <a:p>
              <a:pPr eaLnBrk="1" hangingPunct="1">
                <a:buClr>
                  <a:srgbClr val="FFFF00"/>
                </a:buClr>
                <a:buFont typeface="Wingdings" panose="05000000000000000000" pitchFamily="2" charset="2"/>
                <a:buChar char="§"/>
              </a:pPr>
              <a:r>
                <a:rPr lang="en-US" altLang="en-US" sz="2000">
                  <a:latin typeface="Tahoma" panose="020B0604030504040204" pitchFamily="34" charset="0"/>
                  <a:ea typeface="ＭＳ Ｐゴシック" panose="020B0600070205080204" pitchFamily="34" charset="-128"/>
                  <a:cs typeface="Tahoma" panose="020B0604030504040204" pitchFamily="34" charset="0"/>
                </a:rPr>
                <a:t>Cross Pen selected by 46%</a:t>
              </a:r>
            </a:p>
          </p:txBody>
        </p:sp>
        <p:pic>
          <p:nvPicPr>
            <p:cNvPr id="55305"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8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3" name="TextBox 14"/>
          <p:cNvSpPr txBox="1">
            <a:spLocks noChangeArrowheads="1"/>
          </p:cNvSpPr>
          <p:nvPr/>
        </p:nvSpPr>
        <p:spPr bwMode="auto">
          <a:xfrm>
            <a:off x="304800" y="61722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The presence of the bad pen provides an argument for choosing the Cross pen over the cash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16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3164" y="657533"/>
            <a:ext cx="5940322" cy="1143000"/>
          </a:xfrm>
        </p:spPr>
        <p:txBody>
          <a:bodyPr/>
          <a:lstStyle/>
          <a:p>
            <a:pPr eaLnBrk="1" hangingPunct="1"/>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The paradox of “Too much choice”</a:t>
            </a:r>
          </a:p>
        </p:txBody>
      </p:sp>
      <p:sp>
        <p:nvSpPr>
          <p:cNvPr id="3" name="Content Placeholder 2"/>
          <p:cNvSpPr>
            <a:spLocks noGrp="1"/>
          </p:cNvSpPr>
          <p:nvPr>
            <p:ph idx="1"/>
          </p:nvPr>
        </p:nvSpPr>
        <p:spPr>
          <a:xfrm>
            <a:off x="427703" y="2868561"/>
            <a:ext cx="8153400" cy="4525963"/>
          </a:xfrm>
        </p:spPr>
        <p:txBody>
          <a:bodyPr/>
          <a:lstStyle/>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Consumers often have plethora of choices</a:t>
            </a:r>
          </a:p>
          <a:p>
            <a:pPr lvl="1"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Large supermarkets</a:t>
            </a:r>
          </a:p>
          <a:p>
            <a:pPr lvl="1"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Online shopping…</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Common assumption was that variety of choice is a good thing</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But a line of research question this</a:t>
            </a:r>
          </a:p>
          <a:p>
            <a:pPr eaLnBrk="1" hangingPunct="1"/>
            <a:r>
              <a:rPr lang="en-US" altLang="en-US" sz="2400" i="1" dirty="0" smtClean="0">
                <a:latin typeface="Tahoma" panose="020B0604030504040204" pitchFamily="34" charset="0"/>
                <a:ea typeface="ＭＳ Ｐゴシック" panose="020B0600070205080204" pitchFamily="34" charset="-128"/>
                <a:cs typeface="Tahoma" panose="020B0604030504040204" pitchFamily="34" charset="0"/>
              </a:rPr>
              <a:t>Choice overload hypothesis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a:t>
            </a: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Iyengar</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&amp; </a:t>
            </a: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Lepper</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2000)</a:t>
            </a:r>
          </a:p>
          <a:p>
            <a:pPr lvl="1"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Provision of extensive choices might be initially desirable</a:t>
            </a:r>
          </a:p>
          <a:p>
            <a:pPr lvl="1"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But can be demotivating </a:t>
            </a:r>
          </a:p>
        </p:txBody>
      </p:sp>
      <p:pic>
        <p:nvPicPr>
          <p:cNvPr id="2" name="Picture 1"/>
          <p:cNvPicPr>
            <a:picLocks noChangeAspect="1"/>
          </p:cNvPicPr>
          <p:nvPr/>
        </p:nvPicPr>
        <p:blipFill>
          <a:blip r:embed="rId2"/>
          <a:stretch>
            <a:fillRect/>
          </a:stretch>
        </p:blipFill>
        <p:spPr>
          <a:xfrm>
            <a:off x="5919020" y="575187"/>
            <a:ext cx="3057832" cy="2293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Jams experiment</a:t>
            </a:r>
          </a:p>
        </p:txBody>
      </p:sp>
      <p:sp>
        <p:nvSpPr>
          <p:cNvPr id="61443" name="Content Placeholder 2"/>
          <p:cNvSpPr>
            <a:spLocks noGrp="1"/>
          </p:cNvSpPr>
          <p:nvPr>
            <p:ph idx="1"/>
          </p:nvPr>
        </p:nvSpPr>
        <p:spPr>
          <a:xfrm>
            <a:off x="457200" y="1600200"/>
            <a:ext cx="8229600" cy="2209800"/>
          </a:xfrm>
        </p:spPr>
        <p:txBody>
          <a:bodyPr/>
          <a:lstStyle/>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Field study in large US supermarket </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a:t>
            </a: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Iyengar</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&amp; </a:t>
            </a:r>
            <a:r>
              <a:rPr lang="en-US" altLang="en-US" sz="1800" dirty="0" err="1" smtClean="0">
                <a:latin typeface="Tahoma" panose="020B0604030504040204" pitchFamily="34" charset="0"/>
                <a:ea typeface="ＭＳ Ｐゴシック" panose="020B0600070205080204" pitchFamily="34" charset="-128"/>
                <a:cs typeface="Tahoma" panose="020B0604030504040204" pitchFamily="34" charset="0"/>
              </a:rPr>
              <a:t>Lepper</a:t>
            </a: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 2000)</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Stalls with variety of different jams</a:t>
            </a:r>
          </a:p>
          <a:p>
            <a:pPr eaLnBrk="1" hangingPunct="1"/>
            <a:r>
              <a:rPr lang="en-US" altLang="en-US" sz="2400" dirty="0" smtClean="0">
                <a:latin typeface="Tahoma" panose="020B0604030504040204" pitchFamily="34" charset="0"/>
                <a:ea typeface="ＭＳ Ｐゴシック" panose="020B0600070205080204" pitchFamily="34" charset="-128"/>
                <a:cs typeface="Tahoma" panose="020B0604030504040204" pitchFamily="34" charset="0"/>
              </a:rPr>
              <a:t>Limited (6) vs. Extensive (24) selections</a:t>
            </a:r>
          </a:p>
        </p:txBody>
      </p:sp>
      <p:grpSp>
        <p:nvGrpSpPr>
          <p:cNvPr id="2" name="Group 7"/>
          <p:cNvGrpSpPr>
            <a:grpSpLocks/>
          </p:cNvGrpSpPr>
          <p:nvPr/>
        </p:nvGrpSpPr>
        <p:grpSpPr bwMode="auto">
          <a:xfrm>
            <a:off x="1600200" y="3886200"/>
            <a:ext cx="5791200" cy="1308100"/>
            <a:chOff x="1600200" y="3886200"/>
            <a:chExt cx="5791200" cy="1308100"/>
          </a:xfrm>
        </p:grpSpPr>
        <p:pic>
          <p:nvPicPr>
            <p:cNvPr id="6144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8862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3886200"/>
              <a:ext cx="1651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2"/>
          <p:cNvSpPr txBox="1">
            <a:spLocks/>
          </p:cNvSpPr>
          <p:nvPr/>
        </p:nvSpPr>
        <p:spPr bwMode="auto">
          <a:xfrm>
            <a:off x="457200" y="5410200"/>
            <a:ext cx="3810000" cy="1143000"/>
          </a:xfrm>
          <a:prstGeom prst="rect">
            <a:avLst/>
          </a:prstGeom>
          <a:noFill/>
          <a:ln w="9525">
            <a:noFill/>
            <a:miter lim="800000"/>
            <a:headEnd/>
            <a:tailEnd/>
          </a:ln>
        </p:spPr>
        <p:txBody>
          <a:bodyPr/>
          <a:lstStyle/>
          <a:p>
            <a:pPr marL="342900" indent="-342900" eaLnBrk="1" hangingPunct="1">
              <a:spcBef>
                <a:spcPct val="20000"/>
              </a:spcBef>
              <a:buClr>
                <a:srgbClr val="FFFF00"/>
              </a:buClr>
              <a:buSzPct val="100000"/>
              <a:buFont typeface="Wingdings" pitchFamily="-111" charset="2"/>
              <a:buChar char="§"/>
              <a:defRPr/>
            </a:pPr>
            <a:r>
              <a:rPr lang="en-US" sz="2000" kern="0" dirty="0">
                <a:effectLst>
                  <a:outerShdw blurRad="50800" dist="38100" dir="2700000">
                    <a:srgbClr val="000000">
                      <a:alpha val="43000"/>
                    </a:srgbClr>
                  </a:outerShdw>
                </a:effectLst>
                <a:latin typeface="Tahoma"/>
                <a:ea typeface="ＭＳ Ｐゴシック" pitchFamily="-112" charset="-128"/>
                <a:cs typeface="Tahoma"/>
              </a:rPr>
              <a:t>40% customers stopped to taste</a:t>
            </a:r>
          </a:p>
          <a:p>
            <a:pPr marL="342900" indent="-342900" eaLnBrk="1" hangingPunct="1">
              <a:spcBef>
                <a:spcPct val="20000"/>
              </a:spcBef>
              <a:buClr>
                <a:srgbClr val="FFFF00"/>
              </a:buClr>
              <a:buSzPct val="100000"/>
              <a:buFont typeface="Wingdings" pitchFamily="-111" charset="2"/>
              <a:buChar char="§"/>
              <a:defRPr/>
            </a:pPr>
            <a:r>
              <a:rPr lang="en-US" sz="2000" kern="0" dirty="0">
                <a:effectLst>
                  <a:outerShdw blurRad="50800" dist="38100" dir="2700000">
                    <a:srgbClr val="000000">
                      <a:alpha val="43000"/>
                    </a:srgbClr>
                  </a:outerShdw>
                </a:effectLst>
                <a:latin typeface="Tahoma"/>
                <a:ea typeface="ＭＳ Ｐゴシック" pitchFamily="-112" charset="-128"/>
                <a:cs typeface="Tahoma"/>
              </a:rPr>
              <a:t>30% of these bought some</a:t>
            </a:r>
          </a:p>
        </p:txBody>
      </p:sp>
      <p:sp>
        <p:nvSpPr>
          <p:cNvPr id="7" name="Content Placeholder 2"/>
          <p:cNvSpPr txBox="1">
            <a:spLocks/>
          </p:cNvSpPr>
          <p:nvPr/>
        </p:nvSpPr>
        <p:spPr bwMode="auto">
          <a:xfrm>
            <a:off x="4953000" y="5410200"/>
            <a:ext cx="3810000" cy="1143000"/>
          </a:xfrm>
          <a:prstGeom prst="rect">
            <a:avLst/>
          </a:prstGeom>
          <a:noFill/>
          <a:ln w="9525">
            <a:noFill/>
            <a:miter lim="800000"/>
            <a:headEnd/>
            <a:tailEnd/>
          </a:ln>
        </p:spPr>
        <p:txBody>
          <a:bodyPr/>
          <a:lstStyle/>
          <a:p>
            <a:pPr marL="342900" indent="-342900" eaLnBrk="1" hangingPunct="1">
              <a:spcBef>
                <a:spcPct val="20000"/>
              </a:spcBef>
              <a:buClr>
                <a:srgbClr val="FFFF00"/>
              </a:buClr>
              <a:buSzPct val="100000"/>
              <a:buFont typeface="Wingdings" pitchFamily="-111" charset="2"/>
              <a:buChar char="§"/>
              <a:defRPr/>
            </a:pPr>
            <a:r>
              <a:rPr lang="en-US" sz="2000" kern="0" dirty="0">
                <a:effectLst>
                  <a:outerShdw blurRad="50800" dist="38100" dir="2700000">
                    <a:srgbClr val="000000">
                      <a:alpha val="43000"/>
                    </a:srgbClr>
                  </a:outerShdw>
                </a:effectLst>
                <a:latin typeface="Tahoma"/>
                <a:ea typeface="ＭＳ Ｐゴシック" pitchFamily="-112" charset="-128"/>
                <a:cs typeface="Tahoma"/>
              </a:rPr>
              <a:t>60% customers stopped to taste</a:t>
            </a:r>
          </a:p>
          <a:p>
            <a:pPr marL="342900" indent="-342900" eaLnBrk="1" hangingPunct="1">
              <a:spcBef>
                <a:spcPct val="20000"/>
              </a:spcBef>
              <a:buClr>
                <a:srgbClr val="FFFF00"/>
              </a:buClr>
              <a:buSzPct val="100000"/>
              <a:buFont typeface="Wingdings" pitchFamily="-111" charset="2"/>
              <a:buChar char="§"/>
              <a:defRPr/>
            </a:pPr>
            <a:r>
              <a:rPr lang="en-US" sz="2000" kern="0" dirty="0">
                <a:effectLst>
                  <a:outerShdw blurRad="50800" dist="38100" dir="2700000">
                    <a:srgbClr val="000000">
                      <a:alpha val="43000"/>
                    </a:srgbClr>
                  </a:outerShdw>
                </a:effectLst>
                <a:latin typeface="Tahoma"/>
                <a:ea typeface="ＭＳ Ｐゴシック" pitchFamily="-112" charset="-128"/>
                <a:cs typeface="Tahoma"/>
              </a:rPr>
              <a:t> 3% of these bought some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Choice overload</a:t>
            </a:r>
          </a:p>
        </p:txBody>
      </p:sp>
      <p:sp>
        <p:nvSpPr>
          <p:cNvPr id="3" name="Content Placeholder 2"/>
          <p:cNvSpPr>
            <a:spLocks noGrp="1"/>
          </p:cNvSpPr>
          <p:nvPr>
            <p:ph idx="1"/>
          </p:nvPr>
        </p:nvSpPr>
        <p:spPr>
          <a:xfrm>
            <a:off x="330200" y="2344719"/>
            <a:ext cx="8489950" cy="3457575"/>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rPr>
              <a:t>Effect replicated with chocolates</a:t>
            </a:r>
          </a:p>
          <a:p>
            <a:pPr eaLnBrk="1" hangingPunct="1">
              <a:buFont typeface="Wingdings" pitchFamily="-110" charset="2"/>
              <a:buChar char="§"/>
              <a:defRPr/>
            </a:pPr>
            <a:r>
              <a:rPr lang="en-US" sz="2400" dirty="0" smtClean="0">
                <a:latin typeface="Tahoma" pitchFamily="28" charset="0"/>
                <a:ea typeface="ＭＳ Ｐゴシック" pitchFamily="-110" charset="-128"/>
              </a:rPr>
              <a:t>Explanation (</a:t>
            </a:r>
            <a:r>
              <a:rPr lang="en-US" sz="2400" dirty="0" err="1" smtClean="0">
                <a:latin typeface="Tahoma" pitchFamily="28" charset="0"/>
                <a:ea typeface="ＭＳ Ｐゴシック" pitchFamily="-110" charset="-128"/>
              </a:rPr>
              <a:t>Iyengar</a:t>
            </a:r>
            <a:r>
              <a:rPr lang="en-US" sz="2400" dirty="0" smtClean="0">
                <a:latin typeface="Tahoma" pitchFamily="28" charset="0"/>
                <a:ea typeface="ＭＳ Ｐゴシック" pitchFamily="-110" charset="-128"/>
              </a:rPr>
              <a:t> &amp; </a:t>
            </a:r>
            <a:r>
              <a:rPr lang="en-US" sz="2400" dirty="0" err="1" smtClean="0">
                <a:latin typeface="Tahoma" pitchFamily="28" charset="0"/>
                <a:ea typeface="ＭＳ Ｐゴシック" pitchFamily="-110" charset="-128"/>
              </a:rPr>
              <a:t>Lepper</a:t>
            </a:r>
            <a:r>
              <a:rPr lang="en-US" sz="2400" dirty="0" smtClean="0">
                <a:latin typeface="Tahoma" pitchFamily="28" charset="0"/>
                <a:ea typeface="ＭＳ Ｐゴシック" pitchFamily="-110" charset="-128"/>
              </a:rPr>
              <a:t>, 2000)</a:t>
            </a:r>
          </a:p>
          <a:p>
            <a:pPr lvl="1" eaLnBrk="1" hangingPunct="1">
              <a:defRPr/>
            </a:pPr>
            <a:r>
              <a:rPr lang="en-US" sz="2000" dirty="0" smtClean="0">
                <a:latin typeface="Tahoma" pitchFamily="28" charset="0"/>
                <a:ea typeface="ＭＳ Ｐゴシック" pitchFamily="-110" charset="-128"/>
              </a:rPr>
              <a:t>‘Choosers in extensive-choice contexts enjoy the choice process more, but also feel more responsible for the choices they make, resulting in frustration with the choice-making process and dissatisfaction with their choices’</a:t>
            </a:r>
          </a:p>
          <a:p>
            <a:pPr eaLnBrk="1" hangingPunct="1">
              <a:buFont typeface="Wingdings" panose="05000000000000000000" pitchFamily="2" charset="2"/>
              <a:buChar char="§"/>
            </a:pPr>
            <a:r>
              <a:rPr lang="en-GB" sz="2400" dirty="0"/>
              <a:t>Subsequent studies question the robustness of the effect </a:t>
            </a:r>
            <a:r>
              <a:rPr lang="en-GB" sz="2000" dirty="0"/>
              <a:t>(e.g., </a:t>
            </a:r>
            <a:r>
              <a:rPr lang="en-GB" sz="2000" dirty="0" err="1"/>
              <a:t>Scheibehenne</a:t>
            </a:r>
            <a:r>
              <a:rPr lang="en-GB" sz="2000" dirty="0"/>
              <a:t> et al., 2010)</a:t>
            </a:r>
          </a:p>
          <a:p>
            <a:pPr eaLnBrk="1" hangingPunct="1">
              <a:buFont typeface="Wingdings" panose="05000000000000000000" pitchFamily="2" charset="2"/>
              <a:buChar char="§"/>
            </a:pPr>
            <a:r>
              <a:rPr lang="en-GB" sz="2400" dirty="0"/>
              <a:t>Attention directed to moderators and antecedents (i.e., reasons/explanations) for the effect </a:t>
            </a:r>
            <a:r>
              <a:rPr lang="en-GB" sz="2000" dirty="0"/>
              <a:t>(e.g., </a:t>
            </a:r>
            <a:r>
              <a:rPr lang="en-GB" sz="2000" dirty="0" err="1"/>
              <a:t>Chernev</a:t>
            </a:r>
            <a:r>
              <a:rPr lang="en-GB" sz="2000" dirty="0"/>
              <a:t> et al., </a:t>
            </a:r>
            <a:r>
              <a:rPr lang="en-GB" sz="2000" dirty="0" smtClean="0"/>
              <a:t>2010)</a:t>
            </a:r>
            <a:endParaRPr lang="en-GB" sz="2400" dirty="0"/>
          </a:p>
          <a:p>
            <a:pPr eaLnBrk="1" hangingPunct="1">
              <a:buFont typeface="Wingdings" pitchFamily="-110" charset="2"/>
              <a:buNone/>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32718" y="473726"/>
            <a:ext cx="8229600" cy="1143000"/>
          </a:xfrm>
        </p:spPr>
        <p:txBody>
          <a:bodyPr/>
          <a:lstStyle/>
          <a:p>
            <a:pPr eaLnBrk="1" hangingPunct="1"/>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Summary</a:t>
            </a:r>
          </a:p>
        </p:txBody>
      </p:sp>
      <p:sp>
        <p:nvSpPr>
          <p:cNvPr id="65539" name="Content Placeholder 2"/>
          <p:cNvSpPr>
            <a:spLocks noGrp="1"/>
          </p:cNvSpPr>
          <p:nvPr>
            <p:ph idx="1"/>
          </p:nvPr>
        </p:nvSpPr>
        <p:spPr>
          <a:xfrm>
            <a:off x="501268" y="1224690"/>
            <a:ext cx="8229600" cy="5000625"/>
          </a:xfrm>
        </p:spPr>
        <p:txBody>
          <a:bodyPr/>
          <a:lstStyle/>
          <a:p>
            <a:pPr marL="0" indent="0" eaLnBrk="1" hangingPunct="1">
              <a:buNone/>
            </a:pPr>
            <a:r>
              <a:rPr lang="en-GB" sz="2400" b="1" dirty="0" smtClean="0">
                <a:solidFill>
                  <a:schemeClr val="accent1"/>
                </a:solidFill>
              </a:rPr>
              <a:t>PART I</a:t>
            </a:r>
          </a:p>
          <a:p>
            <a:pPr eaLnBrk="1" hangingPunct="1">
              <a:buFont typeface="Wingdings" panose="05000000000000000000" pitchFamily="2" charset="2"/>
              <a:buChar char="§"/>
            </a:pPr>
            <a:r>
              <a:rPr lang="en-GB" sz="2000" dirty="0" smtClean="0"/>
              <a:t>Evidence suggests a lot of consumer choice is constructive.</a:t>
            </a:r>
          </a:p>
          <a:p>
            <a:pPr eaLnBrk="1" hangingPunct="1">
              <a:buFont typeface="Wingdings" panose="05000000000000000000" pitchFamily="2" charset="2"/>
              <a:buChar char="§"/>
            </a:pPr>
            <a:r>
              <a:rPr lang="en-GB" sz="2000" dirty="0" smtClean="0"/>
              <a:t>Preferences determine choice, but it can go the other way as well: Choices can determine pr</a:t>
            </a:r>
            <a:r>
              <a:rPr lang="en-GB" sz="2000" dirty="0" smtClean="0">
                <a:sym typeface="Wingdings" panose="05000000000000000000" pitchFamily="2" charset="2"/>
              </a:rPr>
              <a:t>eferences (see study by </a:t>
            </a:r>
            <a:r>
              <a:rPr lang="en-GB" sz="2000" dirty="0" err="1" smtClean="0">
                <a:sym typeface="Wingdings" panose="05000000000000000000" pitchFamily="2" charset="2"/>
              </a:rPr>
              <a:t>Riefer</a:t>
            </a:r>
            <a:r>
              <a:rPr lang="en-GB" sz="2000" dirty="0" smtClean="0">
                <a:sym typeface="Wingdings" panose="05000000000000000000" pitchFamily="2" charset="2"/>
              </a:rPr>
              <a:t> et al., 2016)</a:t>
            </a:r>
            <a:endParaRPr lang="en-GB" sz="2000" dirty="0" smtClean="0"/>
          </a:p>
          <a:p>
            <a:pPr marL="0" indent="0" eaLnBrk="1" hangingPunct="1">
              <a:buNone/>
            </a:pPr>
            <a:endParaRPr lang="en-GB" sz="2000" dirty="0" smtClean="0"/>
          </a:p>
          <a:p>
            <a:pPr marL="0" indent="0" eaLnBrk="1" hangingPunct="1">
              <a:buNone/>
            </a:pPr>
            <a:endParaRPr lang="en-GB" sz="2000" dirty="0" smtClean="0"/>
          </a:p>
          <a:p>
            <a:pPr marL="0" indent="0" eaLnBrk="1" hangingPunct="1">
              <a:buNone/>
            </a:pPr>
            <a:r>
              <a:rPr lang="en-GB" sz="2400" b="1" dirty="0">
                <a:solidFill>
                  <a:schemeClr val="accent1"/>
                </a:solidFill>
              </a:rPr>
              <a:t>PART </a:t>
            </a:r>
            <a:r>
              <a:rPr lang="en-GB" sz="2400" b="1" dirty="0" smtClean="0">
                <a:solidFill>
                  <a:schemeClr val="accent1"/>
                </a:solidFill>
              </a:rPr>
              <a:t>II</a:t>
            </a:r>
            <a:endParaRPr lang="en-GB" sz="2400" dirty="0" smtClean="0"/>
          </a:p>
          <a:p>
            <a:pPr eaLnBrk="1" hangingPunct="1">
              <a:buFont typeface="Wingdings" panose="05000000000000000000" pitchFamily="2" charset="2"/>
              <a:buChar char="§"/>
            </a:pPr>
            <a:r>
              <a:rPr lang="en-GB" sz="2000" dirty="0" smtClean="0"/>
              <a:t>There are a variety of goals for a consumer facing a choice</a:t>
            </a:r>
          </a:p>
          <a:p>
            <a:pPr eaLnBrk="1" hangingPunct="1">
              <a:buFont typeface="Wingdings" panose="05000000000000000000" pitchFamily="2" charset="2"/>
              <a:buChar char="§"/>
            </a:pPr>
            <a:r>
              <a:rPr lang="en-GB" sz="2000" dirty="0" smtClean="0"/>
              <a:t>Different decision strategies meet different goals</a:t>
            </a:r>
          </a:p>
          <a:p>
            <a:pPr eaLnBrk="1" hangingPunct="1">
              <a:buFont typeface="Wingdings" panose="05000000000000000000" pitchFamily="2" charset="2"/>
              <a:buChar char="§"/>
            </a:pPr>
            <a:r>
              <a:rPr lang="en-GB" sz="2000" dirty="0" smtClean="0"/>
              <a:t>Different situations trigger different goals</a:t>
            </a:r>
          </a:p>
          <a:p>
            <a:pPr eaLnBrk="1" hangingPunct="1">
              <a:buFont typeface="Wingdings" panose="05000000000000000000" pitchFamily="2" charset="2"/>
              <a:buChar char="§"/>
            </a:pPr>
            <a:r>
              <a:rPr lang="en-GB" sz="2000" dirty="0" smtClean="0"/>
              <a:t>Hence different situations trigger different decision strategies</a:t>
            </a:r>
          </a:p>
          <a:p>
            <a:pPr eaLnBrk="1" hangingPunct="1">
              <a:buFont typeface="Wingdings" panose="05000000000000000000" pitchFamily="2" charset="2"/>
              <a:buChar char="§"/>
            </a:pPr>
            <a:r>
              <a:rPr lang="en-GB" sz="2000" dirty="0" smtClean="0"/>
              <a:t>Awareness of this likely beneficial to sales executives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pPr eaLnBrk="1" hangingPunct="1"/>
            <a:r>
              <a:rPr lang="en-GB" dirty="0" smtClean="0"/>
              <a:t>Explore/Exploit in Consumer DM</a:t>
            </a:r>
          </a:p>
        </p:txBody>
      </p:sp>
      <p:sp>
        <p:nvSpPr>
          <p:cNvPr id="5123" name="Rectangle 8"/>
          <p:cNvSpPr>
            <a:spLocks noGrp="1" noChangeArrowheads="1"/>
          </p:cNvSpPr>
          <p:nvPr>
            <p:ph type="body" idx="1"/>
          </p:nvPr>
        </p:nvSpPr>
        <p:spPr>
          <a:xfrm>
            <a:off x="330200" y="2205038"/>
            <a:ext cx="8489950" cy="4248560"/>
          </a:xfrm>
        </p:spPr>
        <p:txBody>
          <a:bodyPr/>
          <a:lstStyle/>
          <a:p>
            <a:pPr lvl="0"/>
            <a:r>
              <a:rPr lang="en-GB" sz="2400" dirty="0" smtClean="0">
                <a:solidFill>
                  <a:srgbClr val="000000"/>
                </a:solidFill>
              </a:rPr>
              <a:t>Normatively, the rate of exploration should increase as the uncertainty about the relative goodness of options increases.</a:t>
            </a:r>
            <a:r>
              <a:rPr lang="en-GB" sz="2400" baseline="30000" dirty="0" smtClean="0"/>
              <a:t>1</a:t>
            </a:r>
            <a:endParaRPr lang="en-GB" sz="2400" baseline="30000" dirty="0">
              <a:solidFill>
                <a:srgbClr val="000000"/>
              </a:solidFill>
            </a:endParaRPr>
          </a:p>
          <a:p>
            <a:endParaRPr lang="en-GB" sz="2400" dirty="0"/>
          </a:p>
          <a:p>
            <a:pPr lvl="0"/>
            <a:r>
              <a:rPr lang="en-GB" sz="2400" dirty="0" smtClean="0"/>
              <a:t>People </a:t>
            </a:r>
            <a:r>
              <a:rPr lang="en-GB" sz="2400" dirty="0"/>
              <a:t>in laboratory studies with objective rewards </a:t>
            </a:r>
            <a:r>
              <a:rPr lang="en-GB" sz="2400" dirty="0" smtClean="0"/>
              <a:t>(e.g., money</a:t>
            </a:r>
            <a:r>
              <a:rPr lang="en-GB" sz="2400" dirty="0"/>
              <a:t>) behave in a manner consistent with the ideal </a:t>
            </a:r>
            <a:r>
              <a:rPr lang="en-GB" sz="2400" dirty="0" smtClean="0"/>
              <a:t>actor, </a:t>
            </a:r>
            <a:r>
              <a:rPr lang="en-GB" sz="2400" dirty="0"/>
              <a:t>exploring more often when uncertainty is </a:t>
            </a:r>
            <a:r>
              <a:rPr lang="en-GB" sz="2400" dirty="0" smtClean="0"/>
              <a:t>high.</a:t>
            </a:r>
            <a:r>
              <a:rPr lang="en-GB" sz="2400" baseline="30000" dirty="0" smtClean="0"/>
              <a:t>2,3,4</a:t>
            </a:r>
          </a:p>
          <a:p>
            <a:endParaRPr lang="en-GB" sz="2400" baseline="30000" dirty="0">
              <a:solidFill>
                <a:srgbClr val="000000"/>
              </a:solidFill>
            </a:endParaRPr>
          </a:p>
          <a:p>
            <a:pPr marL="457200" lvl="1" indent="0">
              <a:buNone/>
            </a:pPr>
            <a:endParaRPr lang="en-GB" sz="1600" dirty="0" smtClean="0"/>
          </a:p>
        </p:txBody>
      </p:sp>
      <p:sp>
        <p:nvSpPr>
          <p:cNvPr id="2" name="TextBox 1"/>
          <p:cNvSpPr txBox="1"/>
          <p:nvPr/>
        </p:nvSpPr>
        <p:spPr>
          <a:xfrm>
            <a:off x="330200" y="5738487"/>
            <a:ext cx="9162026"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1"/>
            <a:r>
              <a:rPr lang="en-GB" sz="1400" dirty="0" smtClean="0"/>
              <a:t>[1] Knox et al. (2012), Front. Psychol.</a:t>
            </a:r>
          </a:p>
          <a:p>
            <a:pPr lvl="1"/>
            <a:r>
              <a:rPr lang="en-GB" sz="1400" dirty="0" smtClean="0"/>
              <a:t>[2] Blanco et al. (2013), Cognition </a:t>
            </a:r>
          </a:p>
          <a:p>
            <a:pPr lvl="1"/>
            <a:r>
              <a:rPr lang="en-GB" sz="1400" dirty="0" smtClean="0"/>
              <a:t>[3] Otto et al. (2014), </a:t>
            </a:r>
            <a:r>
              <a:rPr lang="en-GB" sz="1400" dirty="0" err="1" smtClean="0"/>
              <a:t>Cogn</a:t>
            </a:r>
            <a:r>
              <a:rPr lang="en-GB" sz="1400" dirty="0" smtClean="0"/>
              <a:t>. Affect. </a:t>
            </a:r>
            <a:r>
              <a:rPr lang="en-GB" sz="1400" dirty="0" err="1" smtClean="0"/>
              <a:t>Behav</a:t>
            </a:r>
            <a:r>
              <a:rPr lang="en-GB" sz="1400" dirty="0" smtClean="0"/>
              <a:t>. </a:t>
            </a:r>
            <a:r>
              <a:rPr lang="en-GB" sz="1400" dirty="0" err="1" smtClean="0"/>
              <a:t>Neurosci</a:t>
            </a:r>
            <a:r>
              <a:rPr lang="en-GB" sz="1400" dirty="0" smtClean="0"/>
              <a:t>. </a:t>
            </a:r>
          </a:p>
          <a:p>
            <a:pPr lvl="1"/>
            <a:r>
              <a:rPr lang="en-GB" sz="1400" dirty="0" smtClean="0"/>
              <a:t>[4] Blanco et al. (2015), </a:t>
            </a:r>
            <a:r>
              <a:rPr lang="en-GB" sz="1400" dirty="0" err="1" smtClean="0"/>
              <a:t>Neuobiol</a:t>
            </a:r>
            <a:r>
              <a:rPr lang="en-GB" sz="1400" dirty="0" smtClean="0"/>
              <a:t>. Learn. </a:t>
            </a:r>
            <a:r>
              <a:rPr lang="en-GB" sz="1400" dirty="0" err="1" smtClean="0"/>
              <a:t>Mem</a:t>
            </a:r>
            <a:r>
              <a:rPr lang="en-GB" sz="1400" dirty="0" smtClean="0"/>
              <a:t>.</a:t>
            </a:r>
          </a:p>
        </p:txBody>
      </p:sp>
    </p:spTree>
    <p:extLst>
      <p:ext uri="{BB962C8B-B14F-4D97-AF65-F5344CB8AC3E}">
        <p14:creationId xmlns:p14="http://schemas.microsoft.com/office/powerpoint/2010/main" val="267977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9525"/>
            <a:ext cx="8229600" cy="898525"/>
          </a:xfrm>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References</a:t>
            </a:r>
          </a:p>
        </p:txBody>
      </p:sp>
      <p:sp>
        <p:nvSpPr>
          <p:cNvPr id="46083" name="Content Placeholder 2"/>
          <p:cNvSpPr>
            <a:spLocks noGrp="1"/>
          </p:cNvSpPr>
          <p:nvPr>
            <p:ph idx="1"/>
          </p:nvPr>
        </p:nvSpPr>
        <p:spPr>
          <a:xfrm>
            <a:off x="100807" y="1630362"/>
            <a:ext cx="8964612" cy="5145088"/>
          </a:xfrm>
        </p:spPr>
        <p:txBody>
          <a:bodyPr/>
          <a:lstStyle/>
          <a:p>
            <a:pPr eaLnBrk="1" hangingPunct="1">
              <a:buFont typeface="Wingdings" pitchFamily="-110" charset="2"/>
              <a:buChar char="§"/>
              <a:defRPr/>
            </a:pPr>
            <a:r>
              <a:rPr lang="en-GB" sz="1800" dirty="0" err="1"/>
              <a:t>Riefer</a:t>
            </a:r>
            <a:r>
              <a:rPr lang="en-GB" sz="1800" dirty="0"/>
              <a:t>, P. S., Prior, R., Blair, N., </a:t>
            </a:r>
            <a:r>
              <a:rPr lang="en-GB" sz="1800" dirty="0" err="1"/>
              <a:t>Pavey</a:t>
            </a:r>
            <a:r>
              <a:rPr lang="en-GB" sz="1800" dirty="0"/>
              <a:t>, G., &amp; Love, B. C. (2017). Coherency-maximizing exploration in the supermarket. </a:t>
            </a:r>
            <a:r>
              <a:rPr lang="en-GB" sz="1800" i="1" dirty="0"/>
              <a:t>Nature Human Behaviour</a:t>
            </a:r>
            <a:r>
              <a:rPr lang="en-GB" sz="1800" dirty="0"/>
              <a:t>, </a:t>
            </a:r>
            <a:r>
              <a:rPr lang="en-GB" sz="1800" i="1" dirty="0"/>
              <a:t>1</a:t>
            </a:r>
            <a:r>
              <a:rPr lang="en-GB" sz="1800" dirty="0"/>
              <a:t>, 0017. </a:t>
            </a:r>
            <a:endParaRPr lang="en-GB" sz="1800" dirty="0" smtClean="0"/>
          </a:p>
          <a:p>
            <a:pPr eaLnBrk="1" hangingPunct="1">
              <a:buFont typeface="Wingdings" pitchFamily="-110" charset="2"/>
              <a:buChar char="§"/>
              <a:defRPr/>
            </a:pPr>
            <a:r>
              <a:rPr lang="en-US" sz="1800" dirty="0" err="1" smtClean="0">
                <a:latin typeface="Tahoma" pitchFamily="28" charset="0"/>
                <a:ea typeface="ＭＳ Ｐゴシック" pitchFamily="-110" charset="-128"/>
                <a:cs typeface="Tahoma" pitchFamily="28" charset="0"/>
              </a:rPr>
              <a:t>Shafir</a:t>
            </a:r>
            <a:r>
              <a:rPr lang="en-US" sz="1800" dirty="0" smtClean="0">
                <a:latin typeface="Tahoma" pitchFamily="28" charset="0"/>
                <a:ea typeface="ＭＳ Ｐゴシック" pitchFamily="-110" charset="-128"/>
                <a:cs typeface="Tahoma" pitchFamily="28" charset="0"/>
              </a:rPr>
              <a:t>, Simonson &amp; </a:t>
            </a:r>
            <a:r>
              <a:rPr lang="en-US" sz="1800" dirty="0" err="1" smtClean="0">
                <a:latin typeface="Tahoma" pitchFamily="28" charset="0"/>
                <a:ea typeface="ＭＳ Ｐゴシック" pitchFamily="-110" charset="-128"/>
                <a:cs typeface="Tahoma" pitchFamily="28" charset="0"/>
              </a:rPr>
              <a:t>Tversky</a:t>
            </a:r>
            <a:r>
              <a:rPr lang="en-US" sz="1800" dirty="0" smtClean="0">
                <a:latin typeface="Tahoma" pitchFamily="28" charset="0"/>
                <a:ea typeface="ＭＳ Ｐゴシック" pitchFamily="-110" charset="-128"/>
                <a:cs typeface="Tahoma" pitchFamily="28" charset="0"/>
              </a:rPr>
              <a:t> (1993). Reason-based Choice. Cognition, 49, 11-36.</a:t>
            </a:r>
          </a:p>
          <a:p>
            <a:pPr eaLnBrk="1" hangingPunct="1">
              <a:buFont typeface="Wingdings" pitchFamily="-110" charset="2"/>
              <a:buChar char="§"/>
              <a:defRPr/>
            </a:pPr>
            <a:r>
              <a:rPr lang="en-US" sz="1800" dirty="0" smtClean="0">
                <a:latin typeface="Tahoma" pitchFamily="28" charset="0"/>
                <a:ea typeface="ＭＳ Ｐゴシック" pitchFamily="-110" charset="-128"/>
                <a:cs typeface="Tahoma" pitchFamily="28" charset="0"/>
              </a:rPr>
              <a:t>J.R. </a:t>
            </a:r>
            <a:r>
              <a:rPr lang="en-US" sz="1800" dirty="0" err="1" smtClean="0">
                <a:latin typeface="Tahoma" pitchFamily="28" charset="0"/>
                <a:ea typeface="ＭＳ Ｐゴシック" pitchFamily="-110" charset="-128"/>
                <a:cs typeface="Tahoma" pitchFamily="28" charset="0"/>
              </a:rPr>
              <a:t>Bettman</a:t>
            </a:r>
            <a:r>
              <a:rPr lang="en-US" sz="1800" dirty="0" smtClean="0">
                <a:latin typeface="Tahoma" pitchFamily="28" charset="0"/>
                <a:ea typeface="ＭＳ Ｐゴシック" pitchFamily="-110" charset="-128"/>
                <a:cs typeface="Tahoma" pitchFamily="28" charset="0"/>
              </a:rPr>
              <a:t>, M.F. Luce, and J.W. Payne. (1998). Constructive consumer choice processes. Journal of Consumer Research, 25:187-217.</a:t>
            </a:r>
          </a:p>
          <a:p>
            <a:pPr eaLnBrk="1" hangingPunct="1">
              <a:buFont typeface="Wingdings" pitchFamily="-110" charset="2"/>
              <a:buChar char="§"/>
              <a:defRPr/>
            </a:pPr>
            <a:r>
              <a:rPr lang="en-US" sz="1800" dirty="0" err="1" smtClean="0">
                <a:latin typeface="Tahoma" pitchFamily="28" charset="0"/>
                <a:ea typeface="ＭＳ Ｐゴシック" pitchFamily="-110" charset="-128"/>
                <a:cs typeface="Tahoma" pitchFamily="28" charset="0"/>
              </a:rPr>
              <a:t>Iyengar</a:t>
            </a:r>
            <a:r>
              <a:rPr lang="en-US" sz="1800" dirty="0" smtClean="0">
                <a:latin typeface="Tahoma" pitchFamily="28" charset="0"/>
                <a:ea typeface="ＭＳ Ｐゴシック" pitchFamily="-110" charset="-128"/>
                <a:cs typeface="Tahoma" pitchFamily="28" charset="0"/>
              </a:rPr>
              <a:t>, S. &amp; </a:t>
            </a:r>
            <a:r>
              <a:rPr lang="en-US" sz="1800" dirty="0" err="1" smtClean="0">
                <a:latin typeface="Tahoma" pitchFamily="28" charset="0"/>
                <a:ea typeface="ＭＳ Ｐゴシック" pitchFamily="-110" charset="-128"/>
                <a:cs typeface="Tahoma" pitchFamily="28" charset="0"/>
              </a:rPr>
              <a:t>Lepper</a:t>
            </a:r>
            <a:r>
              <a:rPr lang="en-US" sz="1800" dirty="0" smtClean="0">
                <a:latin typeface="Tahoma" pitchFamily="28" charset="0"/>
                <a:ea typeface="ＭＳ Ｐゴシック" pitchFamily="-110" charset="-128"/>
                <a:cs typeface="Tahoma" pitchFamily="28" charset="0"/>
              </a:rPr>
              <a:t>, M. (2000). When Choice is Demotivating: Can One Desire Too Much of a Good Thing? Journal of Personality and Social Psychology, 2000, Vol. 79, No. 6, 995-1006</a:t>
            </a:r>
          </a:p>
          <a:p>
            <a:pPr eaLnBrk="1" hangingPunct="1">
              <a:defRPr/>
            </a:pPr>
            <a:r>
              <a:rPr lang="en-US" sz="1800" dirty="0" err="1" smtClean="0">
                <a:latin typeface="Tahoma" pitchFamily="28" charset="0"/>
                <a:ea typeface="ＭＳ Ｐゴシック" pitchFamily="-110" charset="-128"/>
                <a:cs typeface="Tahoma" pitchFamily="28" charset="0"/>
              </a:rPr>
              <a:t>Scheibehenne</a:t>
            </a:r>
            <a:r>
              <a:rPr lang="en-US" sz="1800" dirty="0" smtClean="0">
                <a:latin typeface="Tahoma" pitchFamily="28" charset="0"/>
                <a:ea typeface="ＭＳ Ｐゴシック" pitchFamily="-110" charset="-128"/>
                <a:cs typeface="Tahoma" pitchFamily="28" charset="0"/>
              </a:rPr>
              <a:t>, B., </a:t>
            </a:r>
            <a:r>
              <a:rPr lang="en-US" sz="1800" dirty="0" err="1" smtClean="0">
                <a:latin typeface="Tahoma" pitchFamily="28" charset="0"/>
                <a:ea typeface="ＭＳ Ｐゴシック" pitchFamily="-110" charset="-128"/>
                <a:cs typeface="Tahoma" pitchFamily="28" charset="0"/>
              </a:rPr>
              <a:t>Greifeneder</a:t>
            </a:r>
            <a:r>
              <a:rPr lang="en-US" sz="1800" dirty="0" smtClean="0">
                <a:latin typeface="Tahoma" pitchFamily="28" charset="0"/>
                <a:ea typeface="ＭＳ Ｐゴシック" pitchFamily="-110" charset="-128"/>
                <a:cs typeface="Tahoma" pitchFamily="28" charset="0"/>
              </a:rPr>
              <a:t>, R., &amp; Todd, P. M. (2010). Can there ever be too many options? A meta-analytic review of choice overload.</a:t>
            </a:r>
            <a:r>
              <a:rPr lang="en-US" sz="1800" i="1" dirty="0" smtClean="0">
                <a:latin typeface="Tahoma" pitchFamily="28" charset="0"/>
                <a:ea typeface="ＭＳ Ｐゴシック" pitchFamily="-110" charset="-128"/>
                <a:cs typeface="Tahoma" pitchFamily="28" charset="0"/>
              </a:rPr>
              <a:t> Journal of Consumer Research, 37, </a:t>
            </a:r>
            <a:r>
              <a:rPr lang="en-US" sz="1800" dirty="0" smtClean="0">
                <a:latin typeface="Tahoma" pitchFamily="28" charset="0"/>
                <a:ea typeface="ＭＳ Ｐゴシック" pitchFamily="-110" charset="-128"/>
                <a:cs typeface="Tahoma" pitchFamily="28" charset="0"/>
              </a:rPr>
              <a:t>409-425.</a:t>
            </a:r>
          </a:p>
          <a:p>
            <a:pPr eaLnBrk="1" hangingPunct="1">
              <a:defRPr/>
            </a:pPr>
            <a:r>
              <a:rPr lang="en-US" sz="1800" dirty="0" err="1" smtClean="0">
                <a:latin typeface="Tahoma" pitchFamily="28" charset="0"/>
                <a:ea typeface="ＭＳ Ｐゴシック" pitchFamily="-110" charset="-128"/>
                <a:cs typeface="Tahoma" pitchFamily="28" charset="0"/>
              </a:rPr>
              <a:t>Chernev</a:t>
            </a:r>
            <a:r>
              <a:rPr lang="en-US" sz="1800" dirty="0" smtClean="0">
                <a:latin typeface="Tahoma" pitchFamily="28" charset="0"/>
                <a:ea typeface="ＭＳ Ｐゴシック" pitchFamily="-110" charset="-128"/>
                <a:cs typeface="Tahoma" pitchFamily="28" charset="0"/>
              </a:rPr>
              <a:t>, A., </a:t>
            </a:r>
            <a:r>
              <a:rPr lang="en-US" sz="1800" dirty="0" err="1" smtClean="0">
                <a:latin typeface="Tahoma" pitchFamily="28" charset="0"/>
                <a:ea typeface="ＭＳ Ｐゴシック" pitchFamily="-110" charset="-128"/>
                <a:cs typeface="Tahoma" pitchFamily="28" charset="0"/>
              </a:rPr>
              <a:t>Bockenholt</a:t>
            </a:r>
            <a:r>
              <a:rPr lang="en-US" sz="1800" dirty="0" smtClean="0">
                <a:latin typeface="Tahoma" pitchFamily="28" charset="0"/>
                <a:ea typeface="ＭＳ Ｐゴシック" pitchFamily="-110" charset="-128"/>
                <a:cs typeface="Tahoma" pitchFamily="28" charset="0"/>
              </a:rPr>
              <a:t>, U., &amp; Goodman, J. (2010). Commentary on </a:t>
            </a:r>
            <a:r>
              <a:rPr lang="en-US" sz="1800" dirty="0" err="1" smtClean="0">
                <a:latin typeface="Tahoma" pitchFamily="28" charset="0"/>
                <a:ea typeface="ＭＳ Ｐゴシック" pitchFamily="-110" charset="-128"/>
                <a:cs typeface="Tahoma" pitchFamily="28" charset="0"/>
              </a:rPr>
              <a:t>Scheibehenne</a:t>
            </a:r>
            <a:r>
              <a:rPr lang="en-US" sz="1800" dirty="0">
                <a:latin typeface="Tahoma" pitchFamily="28" charset="0"/>
                <a:ea typeface="ＭＳ Ｐゴシック" pitchFamily="-110" charset="-128"/>
                <a:cs typeface="Tahoma" pitchFamily="28" charset="0"/>
              </a:rPr>
              <a:t> </a:t>
            </a:r>
            <a:r>
              <a:rPr lang="en-US" sz="1800" dirty="0" smtClean="0">
                <a:latin typeface="Tahoma" pitchFamily="28" charset="0"/>
                <a:ea typeface="ＭＳ Ｐゴシック" pitchFamily="-110" charset="-128"/>
                <a:cs typeface="Tahoma" pitchFamily="28" charset="0"/>
              </a:rPr>
              <a:t>and Todd. Choice overload: Is there anything to it? </a:t>
            </a:r>
            <a:r>
              <a:rPr lang="en-US" sz="1800" i="1" dirty="0" smtClean="0">
                <a:latin typeface="Tahoma" pitchFamily="28" charset="0"/>
                <a:ea typeface="ＭＳ Ｐゴシック" pitchFamily="-110" charset="-128"/>
                <a:cs typeface="Tahoma" pitchFamily="28" charset="0"/>
              </a:rPr>
              <a:t>Journal of Consumer Research</a:t>
            </a:r>
          </a:p>
          <a:p>
            <a:pPr eaLnBrk="1" hangingPunct="1">
              <a:defRPr/>
            </a:pPr>
            <a:r>
              <a:rPr lang="en-US" sz="1800" dirty="0" err="1" smtClean="0">
                <a:latin typeface="Tahoma" pitchFamily="28" charset="0"/>
                <a:ea typeface="ＭＳ Ｐゴシック" pitchFamily="-110" charset="-128"/>
                <a:cs typeface="Tahoma" pitchFamily="28" charset="0"/>
              </a:rPr>
              <a:t>Grifeneder</a:t>
            </a:r>
            <a:r>
              <a:rPr lang="en-US" sz="1800" dirty="0" smtClean="0">
                <a:latin typeface="Tahoma" pitchFamily="28" charset="0"/>
                <a:ea typeface="ＭＳ Ｐゴシック" pitchFamily="-110" charset="-128"/>
                <a:cs typeface="Tahoma" pitchFamily="28" charset="0"/>
              </a:rPr>
              <a:t>, R., </a:t>
            </a:r>
            <a:r>
              <a:rPr lang="en-US" sz="1800" dirty="0" err="1" smtClean="0">
                <a:latin typeface="Tahoma" pitchFamily="28" charset="0"/>
                <a:ea typeface="ＭＳ Ｐゴシック" pitchFamily="-110" charset="-128"/>
                <a:cs typeface="Tahoma" pitchFamily="28" charset="0"/>
              </a:rPr>
              <a:t>Scheibehenne</a:t>
            </a:r>
            <a:r>
              <a:rPr lang="en-US" sz="1800" dirty="0" smtClean="0">
                <a:latin typeface="Tahoma" pitchFamily="28" charset="0"/>
                <a:ea typeface="ＭＳ Ｐゴシック" pitchFamily="-110" charset="-128"/>
                <a:cs typeface="Tahoma" pitchFamily="28" charset="0"/>
              </a:rPr>
              <a:t>, B., &amp; </a:t>
            </a:r>
            <a:r>
              <a:rPr lang="en-US" sz="1800" dirty="0" err="1" smtClean="0">
                <a:latin typeface="Tahoma" pitchFamily="28" charset="0"/>
                <a:ea typeface="ＭＳ Ｐゴシック" pitchFamily="-110" charset="-128"/>
                <a:cs typeface="Tahoma" pitchFamily="28" charset="0"/>
              </a:rPr>
              <a:t>Kleber</a:t>
            </a:r>
            <a:r>
              <a:rPr lang="en-US" sz="1800" dirty="0" smtClean="0">
                <a:latin typeface="Tahoma" pitchFamily="28" charset="0"/>
                <a:ea typeface="ＭＳ Ｐゴシック" pitchFamily="-110" charset="-128"/>
                <a:cs typeface="Tahoma" pitchFamily="28" charset="0"/>
              </a:rPr>
              <a:t>, N. (2010). Less may be more when choosing is difficult: Choice complexity and too much choice. </a:t>
            </a:r>
            <a:r>
              <a:rPr lang="en-US" sz="1800" i="1" dirty="0" err="1" smtClean="0">
                <a:latin typeface="Tahoma" pitchFamily="28" charset="0"/>
                <a:ea typeface="ＭＳ Ｐゴシック" pitchFamily="-110" charset="-128"/>
                <a:cs typeface="Tahoma" pitchFamily="28" charset="0"/>
              </a:rPr>
              <a:t>Acta</a:t>
            </a:r>
            <a:r>
              <a:rPr lang="en-US" sz="1800" i="1" dirty="0" smtClean="0">
                <a:latin typeface="Tahoma" pitchFamily="28" charset="0"/>
                <a:ea typeface="ＭＳ Ｐゴシック" pitchFamily="-110" charset="-128"/>
                <a:cs typeface="Tahoma" pitchFamily="28" charset="0"/>
              </a:rPr>
              <a:t> </a:t>
            </a:r>
            <a:r>
              <a:rPr lang="en-US" sz="1800" i="1" dirty="0" err="1" smtClean="0">
                <a:latin typeface="Tahoma" pitchFamily="28" charset="0"/>
                <a:ea typeface="ＭＳ Ｐゴシック" pitchFamily="-110" charset="-128"/>
                <a:cs typeface="Tahoma" pitchFamily="28" charset="0"/>
              </a:rPr>
              <a:t>Psychologica</a:t>
            </a:r>
            <a:endParaRPr lang="en-US" sz="1800" dirty="0" smtClean="0">
              <a:latin typeface="Tahoma" pitchFamily="28" charset="0"/>
              <a:ea typeface="ＭＳ Ｐゴシック" pitchFamily="-110" charset="-128"/>
              <a:cs typeface="Tahoma" pitchFamily="2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sz="3200" dirty="0" smtClean="0">
                <a:latin typeface="Tahoma" panose="020B0604030504040204" pitchFamily="34" charset="0"/>
                <a:ea typeface="ＭＳ Ｐゴシック" panose="020B0600070205080204" pitchFamily="34" charset="-128"/>
                <a:cs typeface="Tahoma" panose="020B0604030504040204" pitchFamily="34" charset="0"/>
              </a:rPr>
              <a:t>Appendix: Additional examples for reason-based choice</a:t>
            </a:r>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
            </a:r>
            <a:br>
              <a:rPr lang="en-GB" altLang="en-US" dirty="0" smtClean="0">
                <a:latin typeface="Tahoma" panose="020B0604030504040204" pitchFamily="34" charset="0"/>
                <a:ea typeface="ＭＳ Ｐゴシック" panose="020B0600070205080204" pitchFamily="34" charset="-128"/>
                <a:cs typeface="Tahoma" panose="020B0604030504040204" pitchFamily="34" charset="0"/>
              </a:rPr>
            </a:br>
            <a:r>
              <a:rPr lang="en-GB" altLang="en-US" dirty="0">
                <a:latin typeface="Tahoma" panose="020B0604030504040204" pitchFamily="34" charset="0"/>
                <a:ea typeface="ＭＳ Ｐゴシック" panose="020B0600070205080204" pitchFamily="34" charset="-128"/>
                <a:cs typeface="Tahoma" panose="020B0604030504040204" pitchFamily="34" charset="0"/>
              </a:rPr>
              <a:t/>
            </a:r>
            <a:br>
              <a:rPr lang="en-GB" altLang="en-US" dirty="0">
                <a:latin typeface="Tahoma" panose="020B0604030504040204" pitchFamily="34" charset="0"/>
                <a:ea typeface="ＭＳ Ｐゴシック" panose="020B0600070205080204" pitchFamily="34" charset="-128"/>
                <a:cs typeface="Tahoma" panose="020B0604030504040204" pitchFamily="34" charset="0"/>
              </a:rPr>
            </a:br>
            <a:endParaRPr lang="en-GB" altLang="en-US" dirty="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37891" name="Content Placeholder 2"/>
          <p:cNvSpPr>
            <a:spLocks noGrp="1"/>
          </p:cNvSpPr>
          <p:nvPr>
            <p:ph idx="1"/>
          </p:nvPr>
        </p:nvSpPr>
        <p:spPr/>
        <p:txBody>
          <a:bodyPr/>
          <a:lstStyle/>
          <a:p>
            <a:pPr eaLnBrk="1" hangingPunct="1">
              <a:buFont typeface="Wingdings" panose="05000000000000000000" pitchFamily="2" charset="2"/>
              <a:buChar char="§"/>
            </a:pPr>
            <a:endParaRPr lang="en-GB"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30200" y="628650"/>
            <a:ext cx="8489950" cy="1296988"/>
          </a:xfrm>
        </p:spPr>
        <p:txBody>
          <a:bodyPr/>
          <a:lstStyle/>
          <a:p>
            <a:pPr eaLnBrk="1" hangingPunct="1"/>
            <a:r>
              <a:rPr lang="en-GB" altLang="en-US" dirty="0" smtClean="0">
                <a:latin typeface="Tahoma" panose="020B0604030504040204" pitchFamily="34" charset="0"/>
                <a:ea typeface="ＭＳ Ｐゴシック" panose="020B0600070205080204" pitchFamily="34" charset="-128"/>
                <a:cs typeface="Tahoma" panose="020B0604030504040204" pitchFamily="34" charset="0"/>
              </a:rPr>
              <a:t>Reason-based choice: Goal is maximizing ease of justification </a:t>
            </a:r>
            <a:r>
              <a:rPr lang="en-GB" altLang="en-US" sz="2400" dirty="0" smtClean="0">
                <a:latin typeface="Tahoma" panose="020B0604030504040204" pitchFamily="34" charset="0"/>
                <a:ea typeface="ＭＳ Ｐゴシック" panose="020B0600070205080204" pitchFamily="34" charset="-128"/>
                <a:cs typeface="Tahoma" panose="020B0604030504040204" pitchFamily="34" charset="0"/>
              </a:rPr>
              <a:t>(</a:t>
            </a:r>
            <a:r>
              <a:rPr lang="en-GB" altLang="en-US" sz="2400" dirty="0" err="1" smtClean="0">
                <a:latin typeface="Tahoma" panose="020B0604030504040204" pitchFamily="34" charset="0"/>
                <a:ea typeface="ＭＳ Ｐゴシック" panose="020B0600070205080204" pitchFamily="34" charset="-128"/>
                <a:cs typeface="Tahoma" panose="020B0604030504040204" pitchFamily="34" charset="0"/>
              </a:rPr>
              <a:t>Shafir</a:t>
            </a:r>
            <a:r>
              <a:rPr lang="en-GB" altLang="en-US" sz="2400" dirty="0" smtClean="0">
                <a:latin typeface="Tahoma" panose="020B0604030504040204" pitchFamily="34" charset="0"/>
                <a:ea typeface="ＭＳ Ｐゴシック" panose="020B0600070205080204" pitchFamily="34" charset="-128"/>
                <a:cs typeface="Tahoma" panose="020B0604030504040204" pitchFamily="34" charset="0"/>
              </a:rPr>
              <a:t>, Simonson &amp; </a:t>
            </a:r>
            <a:r>
              <a:rPr lang="en-GB" altLang="en-US" sz="2400" dirty="0" err="1" smtClean="0">
                <a:latin typeface="Tahoma" panose="020B0604030504040204" pitchFamily="34" charset="0"/>
                <a:ea typeface="ＭＳ Ｐゴシック" panose="020B0600070205080204" pitchFamily="34" charset="-128"/>
                <a:cs typeface="Tahoma" panose="020B0604030504040204" pitchFamily="34" charset="0"/>
              </a:rPr>
              <a:t>Tversky</a:t>
            </a:r>
            <a:r>
              <a:rPr lang="en-GB" altLang="en-US" sz="2400" dirty="0" smtClean="0">
                <a:latin typeface="Tahoma" panose="020B0604030504040204" pitchFamily="34" charset="0"/>
                <a:ea typeface="ＭＳ Ｐゴシック" panose="020B0600070205080204" pitchFamily="34" charset="-128"/>
                <a:cs typeface="Tahoma" panose="020B0604030504040204" pitchFamily="34" charset="0"/>
              </a:rPr>
              <a:t>, 1993)</a:t>
            </a:r>
          </a:p>
        </p:txBody>
      </p:sp>
      <p:sp>
        <p:nvSpPr>
          <p:cNvPr id="3" name="Content Placeholder 2"/>
          <p:cNvSpPr>
            <a:spLocks noGrp="1"/>
          </p:cNvSpPr>
          <p:nvPr>
            <p:ph idx="1"/>
          </p:nvPr>
        </p:nvSpPr>
        <p:spPr>
          <a:xfrm>
            <a:off x="330200" y="2408238"/>
            <a:ext cx="8489950" cy="3457575"/>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Faced with a difficult choice people recruit </a:t>
            </a:r>
            <a:r>
              <a:rPr lang="en-US" sz="2400" i="1" dirty="0" smtClean="0">
                <a:latin typeface="Tahoma" pitchFamily="28" charset="0"/>
                <a:ea typeface="ＭＳ Ｐゴシック" pitchFamily="-110" charset="-128"/>
                <a:cs typeface="Tahoma" pitchFamily="28" charset="0"/>
              </a:rPr>
              <a:t>reasons</a:t>
            </a:r>
            <a:r>
              <a:rPr lang="en-US" sz="2400" dirty="0" smtClean="0">
                <a:latin typeface="Tahoma" pitchFamily="28" charset="0"/>
                <a:ea typeface="ＭＳ Ｐゴシック" pitchFamily="-110" charset="-128"/>
                <a:cs typeface="Tahoma" pitchFamily="28" charset="0"/>
              </a:rPr>
              <a:t> for and against each option</a:t>
            </a:r>
          </a:p>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Conflict arises when DM has various reasons for and against, or conflicting reasons for competing options</a:t>
            </a:r>
          </a:p>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Reason-based choice can explain framing and elicitation effects</a:t>
            </a:r>
          </a:p>
          <a:p>
            <a:pPr lvl="1" eaLnBrk="1" hangingPunct="1">
              <a:defRPr/>
            </a:pPr>
            <a:r>
              <a:rPr lang="en-US" sz="2000" dirty="0" smtClean="0">
                <a:latin typeface="Tahoma" pitchFamily="28" charset="0"/>
                <a:ea typeface="ＭＳ Ｐゴシック" pitchFamily="-110" charset="-128"/>
                <a:cs typeface="Tahoma" pitchFamily="28" charset="0"/>
              </a:rPr>
              <a:t>(sensitivity of choice to ways in which options are described and methods of eliciting preferences)</a:t>
            </a:r>
          </a:p>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Different frames (e.g., gains </a:t>
            </a:r>
            <a:r>
              <a:rPr lang="en-US" sz="2400" dirty="0" err="1" smtClean="0">
                <a:latin typeface="Tahoma" pitchFamily="28" charset="0"/>
                <a:ea typeface="ＭＳ Ｐゴシック" pitchFamily="-110" charset="-128"/>
                <a:cs typeface="Tahoma" pitchFamily="28" charset="0"/>
              </a:rPr>
              <a:t>vs</a:t>
            </a:r>
            <a:r>
              <a:rPr lang="en-US" sz="2400" dirty="0" smtClean="0">
                <a:latin typeface="Tahoma" pitchFamily="28" charset="0"/>
                <a:ea typeface="ＭＳ Ｐゴシック" pitchFamily="-110" charset="-128"/>
                <a:cs typeface="Tahoma" pitchFamily="28" charset="0"/>
              </a:rPr>
              <a:t> losses) and elicitation procedures (e.g., pricing </a:t>
            </a:r>
            <a:r>
              <a:rPr lang="en-US" sz="2400" dirty="0" err="1" smtClean="0">
                <a:latin typeface="Tahoma" pitchFamily="28" charset="0"/>
                <a:ea typeface="ＭＳ Ｐゴシック" pitchFamily="-110" charset="-128"/>
                <a:cs typeface="Tahoma" pitchFamily="28" charset="0"/>
              </a:rPr>
              <a:t>vs</a:t>
            </a:r>
            <a:r>
              <a:rPr lang="en-US" sz="2400" dirty="0" smtClean="0">
                <a:latin typeface="Tahoma" pitchFamily="28" charset="0"/>
                <a:ea typeface="ＭＳ Ｐゴシック" pitchFamily="-110" charset="-128"/>
                <a:cs typeface="Tahoma" pitchFamily="28" charset="0"/>
              </a:rPr>
              <a:t> choice) can bring forth different reasons</a:t>
            </a:r>
          </a:p>
          <a:p>
            <a:pPr marL="0" indent="0" eaLnBrk="1" hangingPunct="1">
              <a:buFont typeface="Wingdings" pitchFamily="-110" charset="2"/>
              <a:buNone/>
              <a:defRPr/>
            </a:pP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24003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609600" y="504031"/>
            <a:ext cx="7488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a:ea typeface="ＭＳ Ｐゴシック" panose="020B0600070205080204" pitchFamily="34" charset="-128"/>
                <a:cs typeface="Tahoma" panose="020B0604030504040204" pitchFamily="34" charset="0"/>
              </a:rPr>
              <a:t>Imagine that you are planning a holiday in a warm spot over Easter. You currently have two options that are reasonably priced…</a:t>
            </a:r>
            <a:endParaRPr lang="en-GB" altLang="en-US" sz="1800" dirty="0">
              <a:ea typeface="ＭＳ Ｐゴシック" panose="020B0600070205080204" pitchFamily="34" charset="-128"/>
              <a:cs typeface="Tahoma" panose="020B0604030504040204" pitchFamily="34" charset="0"/>
            </a:endParaRPr>
          </a:p>
        </p:txBody>
      </p:sp>
      <p:sp>
        <p:nvSpPr>
          <p:cNvPr id="41988" name="Text Box 7"/>
          <p:cNvSpPr txBox="1">
            <a:spLocks noChangeArrowheads="1"/>
          </p:cNvSpPr>
          <p:nvPr/>
        </p:nvSpPr>
        <p:spPr bwMode="auto">
          <a:xfrm>
            <a:off x="611188" y="1905000"/>
            <a:ext cx="81010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ea typeface="ＭＳ Ｐゴシック" panose="020B0600070205080204" pitchFamily="34" charset="-128"/>
                <a:cs typeface="Tahoma" panose="020B0604030504040204" pitchFamily="34" charset="0"/>
              </a:rPr>
              <a:t>Spot A:				Spot B: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weather		Lots of sunshine</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beaches		Gorgeous beaches and coral reefs</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Medium-quality hotel		Ultra-Modern Hotel</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 temperature water	Very Cold Water, Very Strong Winds</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nightlife		No nightlife	</a:t>
            </a:r>
          </a:p>
          <a:p>
            <a:pPr eaLnBrk="1" hangingPunct="1">
              <a:spcBef>
                <a:spcPct val="0"/>
              </a:spcBef>
              <a:buFontTx/>
              <a:buNone/>
            </a:pPr>
            <a:endParaRPr lang="en-GB" altLang="en-US" sz="2000">
              <a:ea typeface="ＭＳ Ｐゴシック" panose="020B0600070205080204" pitchFamily="34" charset="-128"/>
              <a:cs typeface="Tahoma" panose="020B0604030504040204" pitchFamily="34" charset="0"/>
            </a:endParaRPr>
          </a:p>
        </p:txBody>
      </p:sp>
      <p:pic>
        <p:nvPicPr>
          <p:cNvPr id="4199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18875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9"/>
          <p:cNvSpPr txBox="1">
            <a:spLocks noChangeArrowheads="1"/>
          </p:cNvSpPr>
          <p:nvPr/>
        </p:nvSpPr>
        <p:spPr bwMode="auto">
          <a:xfrm>
            <a:off x="762000" y="5805488"/>
            <a:ext cx="812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28" charset="0"/>
                <a:ea typeface="ＭＳ Ｐゴシック" pitchFamily="-110" charset="-128"/>
              </a:defRPr>
            </a:lvl1pPr>
            <a:lvl2pPr marL="742950" indent="-285750" eaLnBrk="0" hangingPunct="0">
              <a:defRPr>
                <a:solidFill>
                  <a:schemeClr val="tx1"/>
                </a:solidFill>
                <a:latin typeface="Verdana" pitchFamily="28" charset="0"/>
                <a:ea typeface="ＭＳ Ｐゴシック" pitchFamily="-110" charset="-128"/>
              </a:defRPr>
            </a:lvl2pPr>
            <a:lvl3pPr marL="1143000" indent="-228600" eaLnBrk="0" hangingPunct="0">
              <a:defRPr>
                <a:solidFill>
                  <a:schemeClr val="tx1"/>
                </a:solidFill>
                <a:latin typeface="Verdana" pitchFamily="28" charset="0"/>
                <a:ea typeface="ＭＳ Ｐゴシック" pitchFamily="-110" charset="-128"/>
              </a:defRPr>
            </a:lvl3pPr>
            <a:lvl4pPr marL="1600200" indent="-228600" eaLnBrk="0" hangingPunct="0">
              <a:defRPr>
                <a:solidFill>
                  <a:schemeClr val="tx1"/>
                </a:solidFill>
                <a:latin typeface="Verdana" pitchFamily="28" charset="0"/>
                <a:ea typeface="ＭＳ Ｐゴシック" pitchFamily="-110" charset="-128"/>
              </a:defRPr>
            </a:lvl4pPr>
            <a:lvl5pPr marL="2057400" indent="-228600" eaLnBrk="0" hangingPunct="0">
              <a:defRPr>
                <a:solidFill>
                  <a:schemeClr val="tx1"/>
                </a:solidFill>
                <a:latin typeface="Verdana" pitchFamily="28" charset="0"/>
                <a:ea typeface="ＭＳ Ｐゴシック" pitchFamily="-110" charset="-128"/>
              </a:defRPr>
            </a:lvl5pPr>
            <a:lvl6pPr marL="2514600" indent="-228600" eaLnBrk="0" fontAlgn="base" hangingPunct="0">
              <a:spcBef>
                <a:spcPct val="0"/>
              </a:spcBef>
              <a:spcAft>
                <a:spcPct val="0"/>
              </a:spcAft>
              <a:defRPr>
                <a:solidFill>
                  <a:schemeClr val="tx1"/>
                </a:solidFill>
                <a:latin typeface="Verdana" pitchFamily="28" charset="0"/>
                <a:ea typeface="ＭＳ Ｐゴシック" pitchFamily="-110" charset="-128"/>
              </a:defRPr>
            </a:lvl6pPr>
            <a:lvl7pPr marL="2971800" indent="-228600" eaLnBrk="0" fontAlgn="base" hangingPunct="0">
              <a:spcBef>
                <a:spcPct val="0"/>
              </a:spcBef>
              <a:spcAft>
                <a:spcPct val="0"/>
              </a:spcAft>
              <a:defRPr>
                <a:solidFill>
                  <a:schemeClr val="tx1"/>
                </a:solidFill>
                <a:latin typeface="Verdana" pitchFamily="28" charset="0"/>
                <a:ea typeface="ＭＳ Ｐゴシック" pitchFamily="-110" charset="-128"/>
              </a:defRPr>
            </a:lvl7pPr>
            <a:lvl8pPr marL="3429000" indent="-228600" eaLnBrk="0" fontAlgn="base" hangingPunct="0">
              <a:spcBef>
                <a:spcPct val="0"/>
              </a:spcBef>
              <a:spcAft>
                <a:spcPct val="0"/>
              </a:spcAft>
              <a:defRPr>
                <a:solidFill>
                  <a:schemeClr val="tx1"/>
                </a:solidFill>
                <a:latin typeface="Verdana" pitchFamily="28" charset="0"/>
                <a:ea typeface="ＭＳ Ｐゴシック" pitchFamily="-110" charset="-128"/>
              </a:defRPr>
            </a:lvl8pPr>
            <a:lvl9pPr marL="3886200" indent="-228600" eaLnBrk="0" fontAlgn="base" hangingPunct="0">
              <a:spcBef>
                <a:spcPct val="0"/>
              </a:spcBef>
              <a:spcAft>
                <a:spcPct val="0"/>
              </a:spcAft>
              <a:defRPr>
                <a:solidFill>
                  <a:schemeClr val="tx1"/>
                </a:solidFill>
                <a:latin typeface="Verdana" pitchFamily="28" charset="0"/>
                <a:ea typeface="ＭＳ Ｐゴシック" pitchFamily="-110" charset="-128"/>
              </a:defRPr>
            </a:lvl9pPr>
          </a:lstStyle>
          <a:p>
            <a:pPr eaLnBrk="1" hangingPunct="1">
              <a:defRPr/>
            </a:pPr>
            <a:r>
              <a:rPr lang="en-US" sz="2400" dirty="0" smtClean="0">
                <a:latin typeface="+mn-lt"/>
              </a:rPr>
              <a:t>…which do you prefer?</a:t>
            </a:r>
            <a:r>
              <a:rPr lang="en-US" dirty="0" smtClean="0"/>
              <a:t>  </a:t>
            </a:r>
          </a:p>
        </p:txBody>
      </p:sp>
      <p:sp>
        <p:nvSpPr>
          <p:cNvPr id="10" name="Text Box 7"/>
          <p:cNvSpPr txBox="1">
            <a:spLocks noChangeArrowheads="1"/>
          </p:cNvSpPr>
          <p:nvPr/>
        </p:nvSpPr>
        <p:spPr bwMode="auto">
          <a:xfrm>
            <a:off x="609600" y="1905000"/>
            <a:ext cx="8101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ea typeface="ＭＳ Ｐゴシック" panose="020B0600070205080204" pitchFamily="34" charset="-128"/>
                <a:cs typeface="Tahoma" panose="020B0604030504040204" pitchFamily="34" charset="0"/>
              </a:rPr>
              <a:t>Spot A: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weather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beaches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Medium-quality hotel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 temperature water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nightlife			</a:t>
            </a:r>
          </a:p>
          <a:p>
            <a:pPr eaLnBrk="1" hangingPunct="1">
              <a:spcBef>
                <a:spcPct val="0"/>
              </a:spcBef>
              <a:buFontTx/>
              <a:buNone/>
            </a:pPr>
            <a:endParaRPr lang="en-GB" altLang="en-US" sz="2000">
              <a:ea typeface="ＭＳ Ｐゴシック" panose="020B0600070205080204" pitchFamily="34" charset="-128"/>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93"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24003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p:cNvSpPr txBox="1">
            <a:spLocks noChangeArrowheads="1"/>
          </p:cNvSpPr>
          <p:nvPr/>
        </p:nvSpPr>
        <p:spPr bwMode="auto">
          <a:xfrm>
            <a:off x="760413" y="188913"/>
            <a:ext cx="74882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ea typeface="ＭＳ Ｐゴシック" panose="020B0600070205080204" pitchFamily="34" charset="-128"/>
                <a:cs typeface="Tahoma" panose="020B0604030504040204" pitchFamily="34" charset="0"/>
              </a:rPr>
              <a:t>Imagine that you are planning a holiday in a warm spot over Easter. You currently have two options that are reasonably priced, but you can no longer retain your reservation in both…</a:t>
            </a:r>
            <a:endParaRPr lang="en-GB" altLang="en-US" sz="1800">
              <a:ea typeface="ＭＳ Ｐゴシック" panose="020B0600070205080204" pitchFamily="34" charset="-128"/>
              <a:cs typeface="Tahoma" panose="020B0604030504040204" pitchFamily="34" charset="0"/>
            </a:endParaRPr>
          </a:p>
        </p:txBody>
      </p:sp>
      <p:sp>
        <p:nvSpPr>
          <p:cNvPr id="43012" name="Text Box 7"/>
          <p:cNvSpPr txBox="1">
            <a:spLocks noChangeArrowheads="1"/>
          </p:cNvSpPr>
          <p:nvPr/>
        </p:nvSpPr>
        <p:spPr bwMode="auto">
          <a:xfrm>
            <a:off x="611188" y="1905000"/>
            <a:ext cx="81010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ea typeface="ＭＳ Ｐゴシック" panose="020B0600070205080204" pitchFamily="34" charset="-128"/>
                <a:cs typeface="Tahoma" panose="020B0604030504040204" pitchFamily="34" charset="0"/>
              </a:rPr>
              <a:t>Spot A:				Spot B: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weather		Lots of sunshine</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beaches		Gorgeous beaches and coral reefs</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Medium-quality hotel		Ultra-Modern Hotel</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 temperature water	Very Cold Water, Very Strong Winds</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nightlife		No nightlife	</a:t>
            </a:r>
          </a:p>
          <a:p>
            <a:pPr eaLnBrk="1" hangingPunct="1">
              <a:spcBef>
                <a:spcPct val="0"/>
              </a:spcBef>
              <a:buFontTx/>
              <a:buNone/>
            </a:pPr>
            <a:endParaRPr lang="en-GB" altLang="en-US" sz="2000">
              <a:ea typeface="ＭＳ Ｐゴシック" panose="020B0600070205080204" pitchFamily="34" charset="-128"/>
              <a:cs typeface="Tahoma" panose="020B0604030504040204" pitchFamily="34" charset="0"/>
            </a:endParaRPr>
          </a:p>
        </p:txBody>
      </p:sp>
      <p:pic>
        <p:nvPicPr>
          <p:cNvPr id="4301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18875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9"/>
          <p:cNvSpPr txBox="1">
            <a:spLocks noChangeArrowheads="1"/>
          </p:cNvSpPr>
          <p:nvPr/>
        </p:nvSpPr>
        <p:spPr bwMode="auto">
          <a:xfrm>
            <a:off x="762000" y="5805488"/>
            <a:ext cx="812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28" charset="0"/>
                <a:ea typeface="ＭＳ Ｐゴシック" pitchFamily="-110" charset="-128"/>
              </a:defRPr>
            </a:lvl1pPr>
            <a:lvl2pPr marL="742950" indent="-285750" eaLnBrk="0" hangingPunct="0">
              <a:defRPr>
                <a:solidFill>
                  <a:schemeClr val="tx1"/>
                </a:solidFill>
                <a:latin typeface="Verdana" pitchFamily="28" charset="0"/>
                <a:ea typeface="ＭＳ Ｐゴシック" pitchFamily="-110" charset="-128"/>
              </a:defRPr>
            </a:lvl2pPr>
            <a:lvl3pPr marL="1143000" indent="-228600" eaLnBrk="0" hangingPunct="0">
              <a:defRPr>
                <a:solidFill>
                  <a:schemeClr val="tx1"/>
                </a:solidFill>
                <a:latin typeface="Verdana" pitchFamily="28" charset="0"/>
                <a:ea typeface="ＭＳ Ｐゴシック" pitchFamily="-110" charset="-128"/>
              </a:defRPr>
            </a:lvl3pPr>
            <a:lvl4pPr marL="1600200" indent="-228600" eaLnBrk="0" hangingPunct="0">
              <a:defRPr>
                <a:solidFill>
                  <a:schemeClr val="tx1"/>
                </a:solidFill>
                <a:latin typeface="Verdana" pitchFamily="28" charset="0"/>
                <a:ea typeface="ＭＳ Ｐゴシック" pitchFamily="-110" charset="-128"/>
              </a:defRPr>
            </a:lvl4pPr>
            <a:lvl5pPr marL="2057400" indent="-228600" eaLnBrk="0" hangingPunct="0">
              <a:defRPr>
                <a:solidFill>
                  <a:schemeClr val="tx1"/>
                </a:solidFill>
                <a:latin typeface="Verdana" pitchFamily="28" charset="0"/>
                <a:ea typeface="ＭＳ Ｐゴシック" pitchFamily="-110" charset="-128"/>
              </a:defRPr>
            </a:lvl5pPr>
            <a:lvl6pPr marL="2514600" indent="-228600" eaLnBrk="0" fontAlgn="base" hangingPunct="0">
              <a:spcBef>
                <a:spcPct val="0"/>
              </a:spcBef>
              <a:spcAft>
                <a:spcPct val="0"/>
              </a:spcAft>
              <a:defRPr>
                <a:solidFill>
                  <a:schemeClr val="tx1"/>
                </a:solidFill>
                <a:latin typeface="Verdana" pitchFamily="28" charset="0"/>
                <a:ea typeface="ＭＳ Ｐゴシック" pitchFamily="-110" charset="-128"/>
              </a:defRPr>
            </a:lvl6pPr>
            <a:lvl7pPr marL="2971800" indent="-228600" eaLnBrk="0" fontAlgn="base" hangingPunct="0">
              <a:spcBef>
                <a:spcPct val="0"/>
              </a:spcBef>
              <a:spcAft>
                <a:spcPct val="0"/>
              </a:spcAft>
              <a:defRPr>
                <a:solidFill>
                  <a:schemeClr val="tx1"/>
                </a:solidFill>
                <a:latin typeface="Verdana" pitchFamily="28" charset="0"/>
                <a:ea typeface="ＭＳ Ｐゴシック" pitchFamily="-110" charset="-128"/>
              </a:defRPr>
            </a:lvl7pPr>
            <a:lvl8pPr marL="3429000" indent="-228600" eaLnBrk="0" fontAlgn="base" hangingPunct="0">
              <a:spcBef>
                <a:spcPct val="0"/>
              </a:spcBef>
              <a:spcAft>
                <a:spcPct val="0"/>
              </a:spcAft>
              <a:defRPr>
                <a:solidFill>
                  <a:schemeClr val="tx1"/>
                </a:solidFill>
                <a:latin typeface="Verdana" pitchFamily="28" charset="0"/>
                <a:ea typeface="ＭＳ Ｐゴシック" pitchFamily="-110" charset="-128"/>
              </a:defRPr>
            </a:lvl8pPr>
            <a:lvl9pPr marL="3886200" indent="-228600" eaLnBrk="0" fontAlgn="base" hangingPunct="0">
              <a:spcBef>
                <a:spcPct val="0"/>
              </a:spcBef>
              <a:spcAft>
                <a:spcPct val="0"/>
              </a:spcAft>
              <a:defRPr>
                <a:solidFill>
                  <a:schemeClr val="tx1"/>
                </a:solidFill>
                <a:latin typeface="Verdana" pitchFamily="28" charset="0"/>
                <a:ea typeface="ＭＳ Ｐゴシック" pitchFamily="-110" charset="-128"/>
              </a:defRPr>
            </a:lvl9pPr>
          </a:lstStyle>
          <a:p>
            <a:pPr eaLnBrk="1" hangingPunct="1">
              <a:defRPr/>
            </a:pPr>
            <a:r>
              <a:rPr lang="en-US" sz="2400" dirty="0" smtClean="0">
                <a:latin typeface="+mn-lt"/>
              </a:rPr>
              <a:t>…which reservation do you decide to cancel?</a:t>
            </a:r>
            <a:r>
              <a:rPr lang="en-US" dirty="0" smtClean="0"/>
              <a:t>  </a:t>
            </a:r>
          </a:p>
        </p:txBody>
      </p:sp>
      <p:sp>
        <p:nvSpPr>
          <p:cNvPr id="43015" name="Text Box 7"/>
          <p:cNvSpPr txBox="1">
            <a:spLocks noChangeArrowheads="1"/>
          </p:cNvSpPr>
          <p:nvPr/>
        </p:nvSpPr>
        <p:spPr bwMode="auto">
          <a:xfrm>
            <a:off x="609600" y="1905000"/>
            <a:ext cx="8101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ea typeface="ＭＳ Ｐゴシック" panose="020B0600070205080204" pitchFamily="34" charset="-128"/>
                <a:cs typeface="Tahoma" panose="020B0604030504040204" pitchFamily="34" charset="0"/>
              </a:rPr>
              <a:t>Spot A: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weather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beaches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Medium-quality hotel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Medium temperature water	</a:t>
            </a:r>
          </a:p>
          <a:p>
            <a:pPr eaLnBrk="1" hangingPunct="1">
              <a:spcBef>
                <a:spcPct val="0"/>
              </a:spcBef>
              <a:buFontTx/>
              <a:buNone/>
            </a:pPr>
            <a:r>
              <a:rPr lang="en-GB" altLang="en-US" sz="2000">
                <a:ea typeface="ＭＳ Ｐゴシック" panose="020B0600070205080204" pitchFamily="34" charset="-128"/>
                <a:cs typeface="Tahoma" panose="020B0604030504040204" pitchFamily="34" charset="0"/>
              </a:rPr>
              <a:t>Average nightlife			</a:t>
            </a:r>
          </a:p>
          <a:p>
            <a:pPr eaLnBrk="1" hangingPunct="1">
              <a:spcBef>
                <a:spcPct val="0"/>
              </a:spcBef>
              <a:buFontTx/>
              <a:buNone/>
            </a:pPr>
            <a:endParaRPr lang="en-GB" altLang="en-US" sz="2000">
              <a:ea typeface="ＭＳ Ｐゴシック" panose="020B0600070205080204" pitchFamily="34" charset="-128"/>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71900"/>
            <a:ext cx="24003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7"/>
          <p:cNvSpPr txBox="1">
            <a:spLocks noChangeArrowheads="1"/>
          </p:cNvSpPr>
          <p:nvPr/>
        </p:nvSpPr>
        <p:spPr bwMode="auto">
          <a:xfrm>
            <a:off x="625475" y="1490663"/>
            <a:ext cx="81010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ea typeface="ＭＳ Ｐゴシック" panose="020B0600070205080204" pitchFamily="34" charset="-128"/>
                <a:cs typeface="Tahoma" panose="020B0604030504040204" pitchFamily="34" charset="0"/>
              </a:rPr>
              <a:t>Spot A:				Spot B: 	</a:t>
            </a:r>
          </a:p>
          <a:p>
            <a:pPr eaLnBrk="1" hangingPunct="1">
              <a:spcBef>
                <a:spcPct val="0"/>
              </a:spcBef>
              <a:buFontTx/>
              <a:buNone/>
            </a:pPr>
            <a:r>
              <a:rPr lang="en-GB" altLang="en-US" sz="2000" dirty="0">
                <a:ea typeface="ＭＳ Ｐゴシック" panose="020B0600070205080204" pitchFamily="34" charset="-128"/>
                <a:cs typeface="Tahoma" panose="020B0604030504040204" pitchFamily="34" charset="0"/>
              </a:rPr>
              <a:t>Average weather		Lots of sunshine</a:t>
            </a:r>
          </a:p>
          <a:p>
            <a:pPr eaLnBrk="1" hangingPunct="1">
              <a:spcBef>
                <a:spcPct val="0"/>
              </a:spcBef>
              <a:buFontTx/>
              <a:buNone/>
            </a:pPr>
            <a:r>
              <a:rPr lang="en-GB" altLang="en-US" sz="2000" dirty="0">
                <a:ea typeface="ＭＳ Ｐゴシック" panose="020B0600070205080204" pitchFamily="34" charset="-128"/>
                <a:cs typeface="Tahoma" panose="020B0604030504040204" pitchFamily="34" charset="0"/>
              </a:rPr>
              <a:t>Average beaches		Gorgeous beaches and coral reefs</a:t>
            </a:r>
          </a:p>
          <a:p>
            <a:pPr eaLnBrk="1" hangingPunct="1">
              <a:spcBef>
                <a:spcPct val="0"/>
              </a:spcBef>
              <a:buFontTx/>
              <a:buNone/>
            </a:pPr>
            <a:r>
              <a:rPr lang="en-GB" altLang="en-US" sz="2000" dirty="0">
                <a:ea typeface="ＭＳ Ｐゴシック" panose="020B0600070205080204" pitchFamily="34" charset="-128"/>
                <a:cs typeface="Tahoma" panose="020B0604030504040204" pitchFamily="34" charset="0"/>
              </a:rPr>
              <a:t>Medium-quality hotel		Ultra-Modern Hotel</a:t>
            </a:r>
          </a:p>
          <a:p>
            <a:pPr eaLnBrk="1" hangingPunct="1">
              <a:spcBef>
                <a:spcPct val="0"/>
              </a:spcBef>
              <a:buFontTx/>
              <a:buNone/>
            </a:pPr>
            <a:r>
              <a:rPr lang="en-GB" altLang="en-US" sz="2000" dirty="0">
                <a:ea typeface="ＭＳ Ｐゴシック" panose="020B0600070205080204" pitchFamily="34" charset="-128"/>
                <a:cs typeface="Tahoma" panose="020B0604030504040204" pitchFamily="34" charset="0"/>
              </a:rPr>
              <a:t>Medium temperature water	Very Cold Water, Very Strong Winds</a:t>
            </a:r>
          </a:p>
          <a:p>
            <a:pPr eaLnBrk="1" hangingPunct="1">
              <a:spcBef>
                <a:spcPct val="0"/>
              </a:spcBef>
              <a:buFontTx/>
              <a:buNone/>
            </a:pPr>
            <a:r>
              <a:rPr lang="en-GB" altLang="en-US" sz="2000" dirty="0">
                <a:ea typeface="ＭＳ Ｐゴシック" panose="020B0600070205080204" pitchFamily="34" charset="-128"/>
                <a:cs typeface="Tahoma" panose="020B0604030504040204" pitchFamily="34" charset="0"/>
              </a:rPr>
              <a:t>Average nightlife		No nightlife	</a:t>
            </a:r>
          </a:p>
          <a:p>
            <a:pPr eaLnBrk="1" hangingPunct="1">
              <a:spcBef>
                <a:spcPct val="0"/>
              </a:spcBef>
              <a:buFontTx/>
              <a:buNone/>
            </a:pPr>
            <a:endParaRPr lang="en-GB" altLang="en-US" sz="2000" dirty="0">
              <a:ea typeface="ＭＳ Ｐゴシック" panose="020B0600070205080204" pitchFamily="34" charset="-128"/>
              <a:cs typeface="Tahoma" panose="020B0604030504040204" pitchFamily="34" charset="0"/>
            </a:endParaRPr>
          </a:p>
        </p:txBody>
      </p:sp>
      <p:sp>
        <p:nvSpPr>
          <p:cNvPr id="45060" name="Rectangle 14"/>
          <p:cNvSpPr>
            <a:spLocks noGrp="1" noChangeArrowheads="1"/>
          </p:cNvSpPr>
          <p:nvPr>
            <p:ph type="title"/>
          </p:nvPr>
        </p:nvSpPr>
        <p:spPr>
          <a:xfrm>
            <a:off x="625475" y="574677"/>
            <a:ext cx="8229600" cy="487362"/>
          </a:xfrm>
        </p:spPr>
        <p:txBody>
          <a:bodyPr/>
          <a:lstStyle/>
          <a:p>
            <a:pPr eaLnBrk="1" hangingPunct="1"/>
            <a:r>
              <a:rPr lang="en-GB" altLang="en-US" sz="3600" dirty="0" smtClean="0">
                <a:latin typeface="Tahoma" panose="020B0604030504040204" pitchFamily="34" charset="0"/>
                <a:ea typeface="ＭＳ Ｐゴシック" panose="020B0600070205080204" pitchFamily="34" charset="-128"/>
                <a:cs typeface="Tahoma" panose="020B0604030504040204" pitchFamily="34" charset="0"/>
              </a:rPr>
              <a:t>Prefer versus cancel</a:t>
            </a:r>
            <a:endParaRPr lang="en-US" altLang="en-US" sz="3600" dirty="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41990" name="Rectangle 5"/>
          <p:cNvSpPr>
            <a:spLocks noChangeArrowheads="1"/>
          </p:cNvSpPr>
          <p:nvPr/>
        </p:nvSpPr>
        <p:spPr bwMode="auto">
          <a:xfrm>
            <a:off x="1066800" y="5602288"/>
            <a:ext cx="647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ea typeface="ＭＳ Ｐゴシック" panose="020B0600070205080204" pitchFamily="34" charset="-128"/>
                <a:cs typeface="Tahoma" panose="020B0604030504040204" pitchFamily="34" charset="0"/>
              </a:rPr>
              <a:t>Prefer: 33%	                                     Prefer: 67%	</a:t>
            </a:r>
          </a:p>
        </p:txBody>
      </p:sp>
      <p:pic>
        <p:nvPicPr>
          <p:cNvPr id="4506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25875"/>
            <a:ext cx="18875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8"/>
          <p:cNvSpPr>
            <a:spLocks noChangeArrowheads="1"/>
          </p:cNvSpPr>
          <p:nvPr/>
        </p:nvSpPr>
        <p:spPr bwMode="auto">
          <a:xfrm>
            <a:off x="1066800" y="5972175"/>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ea typeface="ＭＳ Ｐゴシック" panose="020B0600070205080204" pitchFamily="34" charset="-128"/>
                <a:cs typeface="Tahoma" panose="020B0604030504040204" pitchFamily="34" charset="0"/>
              </a:rPr>
              <a:t>Cancel: 52%	                                     Cancel: 48%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226494"/>
            <a:ext cx="8489950" cy="3457575"/>
          </a:xfrm>
        </p:spPr>
        <p:txBody>
          <a:bodyPr/>
          <a:lstStyle/>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Choosing between two options and </a:t>
            </a:r>
          </a:p>
          <a:p>
            <a:pPr marL="0" indent="0" eaLnBrk="1" hangingPunct="1">
              <a:buFont typeface="Wingdings" pitchFamily="-110" charset="2"/>
              <a:buNone/>
              <a:defRPr/>
            </a:pPr>
            <a:r>
              <a:rPr lang="en-US" sz="2400" dirty="0" smtClean="0">
                <a:latin typeface="Tahoma" pitchFamily="28" charset="0"/>
                <a:ea typeface="ＭＳ Ｐゴシック" pitchFamily="-110" charset="-128"/>
                <a:cs typeface="Tahoma" pitchFamily="28" charset="0"/>
              </a:rPr>
              <a:t>    having to reject one of two options are equivalent under</a:t>
            </a:r>
          </a:p>
          <a:p>
            <a:pPr marL="0" indent="0" eaLnBrk="1" hangingPunct="1">
              <a:buFont typeface="Wingdings" pitchFamily="-110" charset="2"/>
              <a:buNone/>
              <a:defRPr/>
            </a:pPr>
            <a:r>
              <a:rPr lang="en-US" sz="2400" dirty="0">
                <a:latin typeface="Tahoma" pitchFamily="28" charset="0"/>
                <a:ea typeface="ＭＳ Ｐゴシック" pitchFamily="-110" charset="-128"/>
                <a:cs typeface="Tahoma" pitchFamily="28" charset="0"/>
              </a:rPr>
              <a:t> </a:t>
            </a:r>
            <a:r>
              <a:rPr lang="en-US" sz="2400" dirty="0" smtClean="0">
                <a:latin typeface="Tahoma" pitchFamily="28" charset="0"/>
                <a:ea typeface="ＭＳ Ｐゴシック" pitchFamily="-110" charset="-128"/>
                <a:cs typeface="Tahoma" pitchFamily="28" charset="0"/>
              </a:rPr>
              <a:t>   standard analyses of choice</a:t>
            </a:r>
          </a:p>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But according to reason-based choice:</a:t>
            </a:r>
          </a:p>
          <a:p>
            <a:pPr lvl="1" eaLnBrk="1" hangingPunct="1">
              <a:defRPr/>
            </a:pPr>
            <a:r>
              <a:rPr lang="en-US" sz="2000" dirty="0" smtClean="0">
                <a:latin typeface="Tahoma" pitchFamily="28" charset="0"/>
                <a:ea typeface="ＭＳ Ｐゴシック" pitchFamily="-110" charset="-128"/>
                <a:cs typeface="Tahoma" pitchFamily="28" charset="0"/>
              </a:rPr>
              <a:t>When </a:t>
            </a:r>
            <a:r>
              <a:rPr lang="en-US" sz="2000" i="1" dirty="0" smtClean="0">
                <a:latin typeface="Tahoma" pitchFamily="28" charset="0"/>
                <a:ea typeface="ＭＳ Ｐゴシック" pitchFamily="-110" charset="-128"/>
                <a:cs typeface="Tahoma" pitchFamily="28" charset="0"/>
              </a:rPr>
              <a:t>choosing</a:t>
            </a:r>
            <a:r>
              <a:rPr lang="en-US" sz="2000" dirty="0" smtClean="0">
                <a:latin typeface="Tahoma" pitchFamily="28" charset="0"/>
                <a:ea typeface="ＭＳ Ｐゴシック" pitchFamily="-110" charset="-128"/>
                <a:cs typeface="Tahoma" pitchFamily="28" charset="0"/>
              </a:rPr>
              <a:t> people focus on positive reasons</a:t>
            </a:r>
          </a:p>
          <a:p>
            <a:pPr lvl="1" eaLnBrk="1" hangingPunct="1">
              <a:defRPr/>
            </a:pPr>
            <a:r>
              <a:rPr lang="en-US" sz="2000" dirty="0" smtClean="0">
                <a:latin typeface="Tahoma" pitchFamily="28" charset="0"/>
                <a:ea typeface="ＭＳ Ｐゴシック" pitchFamily="-110" charset="-128"/>
                <a:cs typeface="Tahoma" pitchFamily="28" charset="0"/>
              </a:rPr>
              <a:t>When </a:t>
            </a:r>
            <a:r>
              <a:rPr lang="en-US" sz="2000" i="1" dirty="0" smtClean="0">
                <a:latin typeface="Tahoma" pitchFamily="28" charset="0"/>
                <a:ea typeface="ＭＳ Ｐゴシック" pitchFamily="-110" charset="-128"/>
                <a:cs typeface="Tahoma" pitchFamily="28" charset="0"/>
              </a:rPr>
              <a:t>rejecting</a:t>
            </a:r>
            <a:r>
              <a:rPr lang="en-US" sz="2000" dirty="0" smtClean="0">
                <a:latin typeface="Tahoma" pitchFamily="28" charset="0"/>
                <a:ea typeface="ＭＳ Ｐゴシック" pitchFamily="-110" charset="-128"/>
                <a:cs typeface="Tahoma" pitchFamily="28" charset="0"/>
              </a:rPr>
              <a:t> people focus on negative reasons</a:t>
            </a:r>
          </a:p>
          <a:p>
            <a:pPr eaLnBrk="1" hangingPunct="1">
              <a:buFont typeface="Wingdings" pitchFamily="-110" charset="2"/>
              <a:buChar char="§"/>
              <a:defRPr/>
            </a:pPr>
            <a:r>
              <a:rPr lang="en-US" sz="2400" dirty="0" smtClean="0">
                <a:latin typeface="Tahoma" pitchFamily="28" charset="0"/>
                <a:ea typeface="ＭＳ Ｐゴシック" pitchFamily="-110" charset="-128"/>
                <a:cs typeface="Tahoma" pitchFamily="28" charset="0"/>
              </a:rPr>
              <a:t>Result: </a:t>
            </a:r>
          </a:p>
          <a:p>
            <a:pPr lvl="1" eaLnBrk="1" hangingPunct="1">
              <a:defRPr/>
            </a:pPr>
            <a:r>
              <a:rPr lang="en-US" sz="2000" i="1" dirty="0" smtClean="0">
                <a:latin typeface="Tahoma" pitchFamily="28" charset="0"/>
                <a:ea typeface="ＭＳ Ｐゴシック" pitchFamily="-110" charset="-128"/>
                <a:cs typeface="Tahoma" pitchFamily="28" charset="0"/>
              </a:rPr>
              <a:t>enriched</a:t>
            </a:r>
            <a:r>
              <a:rPr lang="en-US" sz="2000" dirty="0" smtClean="0">
                <a:latin typeface="Tahoma" pitchFamily="28" charset="0"/>
                <a:ea typeface="ＭＳ Ｐゴシック" pitchFamily="-110" charset="-128"/>
                <a:cs typeface="Tahoma" pitchFamily="28" charset="0"/>
              </a:rPr>
              <a:t> option (with more pros &amp; cons) </a:t>
            </a:r>
            <a:r>
              <a:rPr lang="en-US" sz="2000" dirty="0" err="1" smtClean="0">
                <a:latin typeface="Tahoma" pitchFamily="28" charset="0"/>
                <a:ea typeface="ＭＳ Ｐゴシック" pitchFamily="-110" charset="-128"/>
                <a:cs typeface="Tahoma" pitchFamily="28" charset="0"/>
              </a:rPr>
              <a:t>vs</a:t>
            </a:r>
            <a:r>
              <a:rPr lang="en-US" sz="2000" dirty="0" smtClean="0">
                <a:latin typeface="Tahoma" pitchFamily="28" charset="0"/>
                <a:ea typeface="ＭＳ Ｐゴシック" pitchFamily="-110" charset="-128"/>
                <a:cs typeface="Tahoma" pitchFamily="28" charset="0"/>
              </a:rPr>
              <a:t> </a:t>
            </a:r>
            <a:r>
              <a:rPr lang="en-US" sz="2000" i="1" dirty="0" smtClean="0">
                <a:latin typeface="Tahoma" pitchFamily="28" charset="0"/>
                <a:ea typeface="ＭＳ Ｐゴシック" pitchFamily="-110" charset="-128"/>
                <a:cs typeface="Tahoma" pitchFamily="28" charset="0"/>
              </a:rPr>
              <a:t>impoverished </a:t>
            </a:r>
            <a:r>
              <a:rPr lang="en-US" sz="2000" dirty="0" smtClean="0">
                <a:latin typeface="Tahoma" pitchFamily="28" charset="0"/>
                <a:ea typeface="ＭＳ Ｐゴシック" pitchFamily="-110" charset="-128"/>
                <a:cs typeface="Tahoma" pitchFamily="28" charset="0"/>
              </a:rPr>
              <a:t>option  (with less pros and cons)</a:t>
            </a:r>
          </a:p>
          <a:p>
            <a:pPr lvl="1" eaLnBrk="1" hangingPunct="1">
              <a:defRPr/>
            </a:pPr>
            <a:r>
              <a:rPr lang="en-US" sz="2000" dirty="0" smtClean="0">
                <a:latin typeface="Tahoma" pitchFamily="28" charset="0"/>
                <a:ea typeface="ＭＳ Ｐゴシック" pitchFamily="-110" charset="-128"/>
                <a:cs typeface="Tahoma" pitchFamily="28" charset="0"/>
              </a:rPr>
              <a:t>Enriched option chosen &amp; rejected more than impoverished option     (%C + %R &gt; 100%)</a:t>
            </a:r>
          </a:p>
        </p:txBody>
      </p:sp>
      <p:sp>
        <p:nvSpPr>
          <p:cNvPr id="47107" name="Title 1"/>
          <p:cNvSpPr>
            <a:spLocks noGrp="1"/>
          </p:cNvSpPr>
          <p:nvPr>
            <p:ph type="title"/>
          </p:nvPr>
        </p:nvSpPr>
        <p:spPr>
          <a:xfrm>
            <a:off x="460375" y="520445"/>
            <a:ext cx="8229600" cy="1143000"/>
          </a:xfrm>
        </p:spPr>
        <p:txBody>
          <a:bodyPr/>
          <a:lstStyle/>
          <a:p>
            <a:pPr eaLnBrk="1" hangingPunct="1"/>
            <a:r>
              <a:rPr lang="en-US" altLang="en-US" dirty="0" smtClean="0">
                <a:latin typeface="Tahoma" panose="020B0604030504040204" pitchFamily="34" charset="0"/>
                <a:ea typeface="ＭＳ Ｐゴシック" panose="020B0600070205080204" pitchFamily="34" charset="-128"/>
                <a:cs typeface="Tahoma" panose="020B0604030504040204" pitchFamily="34" charset="0"/>
              </a:rPr>
              <a:t>Reasons pro and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Definite vs disjunctive reasons</a:t>
            </a:r>
          </a:p>
        </p:txBody>
      </p:sp>
      <p:sp>
        <p:nvSpPr>
          <p:cNvPr id="3" name="Content Placeholder 2"/>
          <p:cNvSpPr>
            <a:spLocks noGrp="1"/>
          </p:cNvSpPr>
          <p:nvPr>
            <p:ph idx="1"/>
          </p:nvPr>
        </p:nvSpPr>
        <p:spPr>
          <a:xfrm>
            <a:off x="457200" y="1600200"/>
            <a:ext cx="7848600" cy="4572000"/>
          </a:xfrm>
        </p:spPr>
        <p:txBody>
          <a:bodyPr/>
          <a:lstStyle/>
          <a:p>
            <a:pPr eaLnBrk="1" hangingPunct="1">
              <a:buFont typeface="Wingdings" pitchFamily="-110" charset="2"/>
              <a:buChar char="§"/>
              <a:defRPr/>
            </a:pPr>
            <a:r>
              <a:rPr lang="en-US" sz="2400" b="1" dirty="0" smtClean="0">
                <a:latin typeface="Tahoma" pitchFamily="28" charset="0"/>
                <a:ea typeface="ＭＳ Ｐゴシック" pitchFamily="-110" charset="-128"/>
                <a:cs typeface="Tahoma" pitchFamily="28" charset="0"/>
              </a:rPr>
              <a:t>Disjunctive version</a:t>
            </a:r>
          </a:p>
          <a:p>
            <a:pPr eaLnBrk="1" hangingPunct="1">
              <a:buFont typeface="Wingdings" pitchFamily="-110" charset="2"/>
              <a:buChar char="§"/>
              <a:defRPr/>
            </a:pPr>
            <a:r>
              <a:rPr lang="en-US" sz="2000" dirty="0" smtClean="0">
                <a:latin typeface="Tahoma" pitchFamily="28" charset="0"/>
                <a:ea typeface="ＭＳ Ｐゴシック" pitchFamily="-110" charset="-128"/>
                <a:cs typeface="Tahoma" pitchFamily="28" charset="0"/>
              </a:rPr>
              <a:t>Imagine you have taken a tough exam …You now have the opportunity to buy a 5-day vacation package to Hawaii at exceptionally low price. The special offer expires tomorrow, but your exam grade is not available until the following day. Would you:</a:t>
            </a:r>
          </a:p>
          <a:p>
            <a:pPr lvl="1" eaLnBrk="1" hangingPunct="1">
              <a:buFont typeface="Wingdings" pitchFamily="-110" charset="2"/>
              <a:buChar char="§"/>
              <a:defRPr/>
            </a:pPr>
            <a:r>
              <a:rPr lang="en-US" sz="1800" dirty="0" smtClean="0">
                <a:latin typeface="Tahoma" pitchFamily="28" charset="0"/>
                <a:ea typeface="ＭＳ Ｐゴシック" pitchFamily="-110" charset="-128"/>
                <a:cs typeface="Tahoma" pitchFamily="28" charset="0"/>
              </a:rPr>
              <a:t>Buy the vacation package</a:t>
            </a:r>
          </a:p>
          <a:p>
            <a:pPr lvl="1" eaLnBrk="1" hangingPunct="1">
              <a:buFont typeface="Wingdings" pitchFamily="-110" charset="2"/>
              <a:buChar char="§"/>
              <a:defRPr/>
            </a:pPr>
            <a:r>
              <a:rPr lang="en-US" sz="1800" dirty="0" smtClean="0">
                <a:latin typeface="Tahoma" pitchFamily="28" charset="0"/>
                <a:ea typeface="ＭＳ Ｐゴシック" pitchFamily="-110" charset="-128"/>
                <a:cs typeface="Tahoma" pitchFamily="28" charset="0"/>
              </a:rPr>
              <a:t>Not buy the vacation package</a:t>
            </a:r>
          </a:p>
          <a:p>
            <a:pPr lvl="1" eaLnBrk="1" hangingPunct="1">
              <a:buFont typeface="Wingdings" pitchFamily="-110" charset="2"/>
              <a:buChar char="§"/>
              <a:defRPr/>
            </a:pPr>
            <a:r>
              <a:rPr lang="en-US" sz="1800" dirty="0" smtClean="0">
                <a:latin typeface="Tahoma" pitchFamily="28" charset="0"/>
                <a:ea typeface="ＭＳ Ｐゴシック" pitchFamily="-110" charset="-128"/>
                <a:cs typeface="Tahoma" pitchFamily="28" charset="0"/>
              </a:rPr>
              <a:t>Pay a $5 non-refundable fee to reserve price until </a:t>
            </a:r>
          </a:p>
          <a:p>
            <a:pPr marL="457200" lvl="1" indent="0" eaLnBrk="1" hangingPunct="1">
              <a:buFontTx/>
              <a:buNone/>
              <a:defRPr/>
            </a:pPr>
            <a:r>
              <a:rPr lang="en-US" sz="1800" dirty="0" smtClean="0">
                <a:latin typeface="Tahoma" pitchFamily="28" charset="0"/>
                <a:ea typeface="ＭＳ Ｐゴシック" pitchFamily="-110" charset="-128"/>
                <a:cs typeface="Tahoma" pitchFamily="28" charset="0"/>
              </a:rPr>
              <a:t>    the day after tomorrow – after you find out if you</a:t>
            </a:r>
          </a:p>
          <a:p>
            <a:pPr marL="457200" lvl="1" indent="0" eaLnBrk="1" hangingPunct="1">
              <a:buFontTx/>
              <a:buNone/>
              <a:defRPr/>
            </a:pPr>
            <a:r>
              <a:rPr lang="en-US" sz="1800" dirty="0" smtClean="0">
                <a:latin typeface="Tahoma" pitchFamily="28" charset="0"/>
                <a:ea typeface="ＭＳ Ｐゴシック" pitchFamily="-110" charset="-128"/>
                <a:cs typeface="Tahoma" pitchFamily="28" charset="0"/>
              </a:rPr>
              <a:t>    passed the exam</a:t>
            </a:r>
          </a:p>
        </p:txBody>
      </p:sp>
      <p:sp>
        <p:nvSpPr>
          <p:cNvPr id="50180" name="TextBox 3"/>
          <p:cNvSpPr txBox="1">
            <a:spLocks noChangeArrowheads="1"/>
          </p:cNvSpPr>
          <p:nvPr/>
        </p:nvSpPr>
        <p:spPr bwMode="auto">
          <a:xfrm>
            <a:off x="250825" y="3711575"/>
            <a:ext cx="83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32%</a:t>
            </a:r>
          </a:p>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  7%</a:t>
            </a:r>
          </a:p>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61%</a:t>
            </a: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8200"/>
            <a:ext cx="2209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018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Definite vs disjunctive reasons</a:t>
            </a:r>
          </a:p>
        </p:txBody>
      </p:sp>
      <p:sp>
        <p:nvSpPr>
          <p:cNvPr id="3" name="Content Placeholder 2"/>
          <p:cNvSpPr>
            <a:spLocks noGrp="1"/>
          </p:cNvSpPr>
          <p:nvPr>
            <p:ph idx="1"/>
          </p:nvPr>
        </p:nvSpPr>
        <p:spPr>
          <a:xfrm>
            <a:off x="1143000" y="1600200"/>
            <a:ext cx="7696200" cy="4495800"/>
          </a:xfrm>
        </p:spPr>
        <p:txBody>
          <a:bodyPr/>
          <a:lstStyle/>
          <a:p>
            <a:pPr eaLnBrk="1" hangingPunct="1"/>
            <a:r>
              <a:rPr lang="en-US" altLang="en-US" sz="2400" b="1" dirty="0" smtClean="0">
                <a:latin typeface="Tahoma" panose="020B0604030504040204" pitchFamily="34" charset="0"/>
                <a:ea typeface="ＭＳ Ｐゴシック" panose="020B0600070205080204" pitchFamily="34" charset="-128"/>
                <a:cs typeface="Tahoma" panose="020B0604030504040204" pitchFamily="34" charset="0"/>
              </a:rPr>
              <a:t>Pass/Fail versions</a:t>
            </a:r>
          </a:p>
          <a:p>
            <a:pPr eaLnBrk="1" hangingPunct="1"/>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Imagine you have taken a tough exam …you find out that you </a:t>
            </a:r>
            <a:r>
              <a:rPr lang="en-US" altLang="en-US" sz="2000" dirty="0" smtClean="0">
                <a:solidFill>
                  <a:srgbClr val="FFC000"/>
                </a:solidFill>
                <a:latin typeface="Tahoma" panose="020B0604030504040204" pitchFamily="34" charset="0"/>
                <a:ea typeface="ＭＳ Ｐゴシック" panose="020B0600070205080204" pitchFamily="34" charset="-128"/>
                <a:cs typeface="Tahoma" panose="020B0604030504040204" pitchFamily="34" charset="0"/>
              </a:rPr>
              <a:t>passed </a:t>
            </a:r>
            <a:r>
              <a:rPr lang="en-US" altLang="en-US" sz="2000" dirty="0" smtClean="0">
                <a:solidFill>
                  <a:srgbClr val="AFD6B2"/>
                </a:solidFill>
                <a:latin typeface="Tahoma" panose="020B0604030504040204" pitchFamily="34" charset="0"/>
                <a:ea typeface="ＭＳ Ｐゴシック" panose="020B0600070205080204" pitchFamily="34" charset="-128"/>
                <a:cs typeface="Tahoma" panose="020B0604030504040204" pitchFamily="34" charset="0"/>
              </a:rPr>
              <a:t>[failed] </a:t>
            </a:r>
            <a:r>
              <a:rPr lang="en-US" altLang="en-US" sz="2000" dirty="0" smtClean="0">
                <a:latin typeface="Tahoma" panose="020B0604030504040204" pitchFamily="34" charset="0"/>
                <a:ea typeface="ＭＳ Ｐゴシック" panose="020B0600070205080204" pitchFamily="34" charset="-128"/>
                <a:cs typeface="Tahoma" panose="020B0604030504040204" pitchFamily="34" charset="0"/>
              </a:rPr>
              <a:t>the exam. You now have the opportunity to buy a 5-day vacation package to Hawaii at exceptionally low price. The special offer expires tomorrow. Would you:</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Buy the vacation package</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Not buy the vacation package</a:t>
            </a:r>
          </a:p>
          <a:p>
            <a:pPr lvl="1" eaLnBrk="1" hangingPunct="1">
              <a:buFont typeface="Wingdings" panose="05000000000000000000" pitchFamily="2" charset="2"/>
              <a:buChar char="§"/>
            </a:pPr>
            <a:r>
              <a:rPr lang="en-US" altLang="en-US" sz="1800" dirty="0" smtClean="0">
                <a:latin typeface="Tahoma" panose="020B0604030504040204" pitchFamily="34" charset="0"/>
                <a:ea typeface="ＭＳ Ｐゴシック" panose="020B0600070205080204" pitchFamily="34" charset="-128"/>
                <a:cs typeface="Tahoma" panose="020B0604030504040204" pitchFamily="34" charset="0"/>
              </a:rPr>
              <a:t>Pay a $5 non-refundable fee to reserve price until the day after tomorrow?</a:t>
            </a:r>
          </a:p>
        </p:txBody>
      </p:sp>
      <p:sp>
        <p:nvSpPr>
          <p:cNvPr id="51204" name="TextBox 3"/>
          <p:cNvSpPr txBox="1">
            <a:spLocks noChangeArrowheads="1"/>
          </p:cNvSpPr>
          <p:nvPr/>
        </p:nvSpPr>
        <p:spPr bwMode="auto">
          <a:xfrm>
            <a:off x="457200" y="3106738"/>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Pass</a:t>
            </a:r>
          </a:p>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54%</a:t>
            </a:r>
          </a:p>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16%</a:t>
            </a:r>
          </a:p>
          <a:p>
            <a:pPr eaLnBrk="1" hangingPunct="1">
              <a:spcBef>
                <a:spcPct val="0"/>
              </a:spcBef>
              <a:buFontTx/>
              <a:buNone/>
            </a:pPr>
            <a:r>
              <a:rPr lang="en-US" altLang="en-US" sz="1800" dirty="0">
                <a:solidFill>
                  <a:srgbClr val="FFC000"/>
                </a:solidFill>
                <a:latin typeface="Tahoma" panose="020B0604030504040204" pitchFamily="34" charset="0"/>
                <a:ea typeface="ＭＳ Ｐゴシック" panose="020B0600070205080204" pitchFamily="34" charset="-128"/>
                <a:cs typeface="Tahoma" panose="020B0604030504040204" pitchFamily="34" charset="0"/>
              </a:rPr>
              <a:t>30%</a:t>
            </a:r>
          </a:p>
        </p:txBody>
      </p:sp>
      <p:sp>
        <p:nvSpPr>
          <p:cNvPr id="51205" name="TextBox 4"/>
          <p:cNvSpPr txBox="1">
            <a:spLocks noChangeArrowheads="1"/>
          </p:cNvSpPr>
          <p:nvPr/>
        </p:nvSpPr>
        <p:spPr bwMode="auto">
          <a:xfrm>
            <a:off x="1006475" y="3125788"/>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AFD6B2"/>
                </a:solidFill>
                <a:latin typeface="Tahoma" panose="020B0604030504040204" pitchFamily="34" charset="0"/>
                <a:ea typeface="ＭＳ Ｐゴシック" panose="020B0600070205080204" pitchFamily="34" charset="-128"/>
                <a:cs typeface="Tahoma" panose="020B0604030504040204" pitchFamily="34" charset="0"/>
              </a:rPr>
              <a:t>Fail</a:t>
            </a:r>
          </a:p>
          <a:p>
            <a:pPr eaLnBrk="1" hangingPunct="1">
              <a:spcBef>
                <a:spcPct val="0"/>
              </a:spcBef>
              <a:buFontTx/>
              <a:buNone/>
            </a:pPr>
            <a:r>
              <a:rPr lang="en-US" altLang="en-US" sz="1800">
                <a:solidFill>
                  <a:srgbClr val="AFD6B2"/>
                </a:solidFill>
                <a:latin typeface="Tahoma" panose="020B0604030504040204" pitchFamily="34" charset="0"/>
                <a:ea typeface="ＭＳ Ｐゴシック" panose="020B0600070205080204" pitchFamily="34" charset="-128"/>
                <a:cs typeface="Tahoma" panose="020B0604030504040204" pitchFamily="34" charset="0"/>
              </a:rPr>
              <a:t>57%</a:t>
            </a:r>
          </a:p>
          <a:p>
            <a:pPr eaLnBrk="1" hangingPunct="1">
              <a:spcBef>
                <a:spcPct val="0"/>
              </a:spcBef>
              <a:buFontTx/>
              <a:buNone/>
            </a:pPr>
            <a:r>
              <a:rPr lang="en-US" altLang="en-US" sz="1800">
                <a:solidFill>
                  <a:srgbClr val="AFD6B2"/>
                </a:solidFill>
                <a:latin typeface="Tahoma" panose="020B0604030504040204" pitchFamily="34" charset="0"/>
                <a:ea typeface="ＭＳ Ｐゴシック" panose="020B0600070205080204" pitchFamily="34" charset="-128"/>
                <a:cs typeface="Tahoma" panose="020B0604030504040204" pitchFamily="34" charset="0"/>
              </a:rPr>
              <a:t>12%</a:t>
            </a:r>
          </a:p>
          <a:p>
            <a:pPr eaLnBrk="1" hangingPunct="1">
              <a:spcBef>
                <a:spcPct val="0"/>
              </a:spcBef>
              <a:buFontTx/>
              <a:buNone/>
            </a:pPr>
            <a:r>
              <a:rPr lang="en-US" altLang="en-US" sz="1800">
                <a:solidFill>
                  <a:srgbClr val="AFD6B2"/>
                </a:solidFill>
                <a:latin typeface="Tahoma" panose="020B0604030504040204" pitchFamily="34" charset="0"/>
                <a:ea typeface="ＭＳ Ｐゴシック" panose="020B0600070205080204" pitchFamily="34" charset="-128"/>
                <a:cs typeface="Tahoma" panose="020B0604030504040204" pitchFamily="34" charset="0"/>
              </a:rPr>
              <a:t>31%</a:t>
            </a:r>
          </a:p>
        </p:txBody>
      </p:sp>
      <p:pic>
        <p:nvPicPr>
          <p:cNvPr id="5837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648200"/>
            <a:ext cx="2209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204" grpId="0"/>
      <p:bldP spid="5120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latin typeface="Tahoma" panose="020B0604030504040204" pitchFamily="34" charset="0"/>
                <a:ea typeface="ＭＳ Ｐゴシック" panose="020B0600070205080204" pitchFamily="34" charset="-128"/>
                <a:cs typeface="Tahoma" panose="020B0604030504040204" pitchFamily="34" charset="0"/>
              </a:rPr>
              <a:t>Definite vs disjunctive reasons</a:t>
            </a:r>
          </a:p>
        </p:txBody>
      </p:sp>
      <p:sp>
        <p:nvSpPr>
          <p:cNvPr id="6" name="Content Placeholder 2"/>
          <p:cNvSpPr txBox="1">
            <a:spLocks/>
          </p:cNvSpPr>
          <p:nvPr/>
        </p:nvSpPr>
        <p:spPr bwMode="auto">
          <a:xfrm>
            <a:off x="457200" y="1676400"/>
            <a:ext cx="8534400" cy="4419600"/>
          </a:xfrm>
          <a:prstGeom prst="rect">
            <a:avLst/>
          </a:prstGeom>
          <a:noFill/>
          <a:ln w="9525">
            <a:noFill/>
            <a:miter lim="800000"/>
            <a:headEnd/>
            <a:tailEnd/>
          </a:ln>
        </p:spPr>
        <p:txBody>
          <a:bodyPr/>
          <a:lstStyle/>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&gt;50% chose vacation if they passed or if they failed, but only 32% if they did not know, and 61% willing to pay $5 to postpone decision until exam results known</a:t>
            </a:r>
          </a:p>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Once exam result is known students have definite reasons for choice</a:t>
            </a:r>
          </a:p>
          <a:p>
            <a:pPr marL="800100" lvl="1" indent="-342900" eaLnBrk="1" hangingPunct="1">
              <a:spcBef>
                <a:spcPct val="20000"/>
              </a:spcBef>
              <a:buClr>
                <a:srgbClr val="FFFF00"/>
              </a:buClr>
              <a:buSzPct val="100000"/>
              <a:buFontTx/>
              <a:buChar char="-"/>
              <a:defRPr/>
            </a:pPr>
            <a:r>
              <a:rPr lang="en-US" sz="2400" dirty="0">
                <a:latin typeface="Tahoma" pitchFamily="28" charset="0"/>
                <a:ea typeface="ＭＳ Ｐゴシック" pitchFamily="-110" charset="-128"/>
                <a:cs typeface="Tahoma" pitchFamily="28" charset="0"/>
              </a:rPr>
              <a:t>If they pass, vacation is a reward</a:t>
            </a:r>
          </a:p>
          <a:p>
            <a:pPr marL="800100" lvl="1" indent="-342900" eaLnBrk="1" hangingPunct="1">
              <a:spcBef>
                <a:spcPct val="20000"/>
              </a:spcBef>
              <a:buClr>
                <a:srgbClr val="FFFF00"/>
              </a:buClr>
              <a:buSzPct val="100000"/>
              <a:buFontTx/>
              <a:buChar char="-"/>
              <a:defRPr/>
            </a:pPr>
            <a:r>
              <a:rPr lang="en-US" sz="2400" dirty="0">
                <a:latin typeface="Tahoma" pitchFamily="28" charset="0"/>
                <a:ea typeface="ＭＳ Ｐゴシック" pitchFamily="-110" charset="-128"/>
                <a:cs typeface="Tahoma" pitchFamily="28" charset="0"/>
              </a:rPr>
              <a:t>If they fail, vacation is a consolation</a:t>
            </a:r>
          </a:p>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When they don’t know exam results, students lack a definite reason</a:t>
            </a:r>
          </a:p>
          <a:p>
            <a:pPr marL="342900" indent="-342900" eaLnBrk="1" hangingPunct="1">
              <a:spcBef>
                <a:spcPct val="20000"/>
              </a:spcBef>
              <a:buClr>
                <a:srgbClr val="FFFF00"/>
              </a:buClr>
              <a:buSzPct val="100000"/>
              <a:buFont typeface="Wingdings" pitchFamily="-110" charset="2"/>
              <a:buChar char="§"/>
              <a:defRPr/>
            </a:pPr>
            <a:r>
              <a:rPr lang="en-US" sz="2400" dirty="0">
                <a:latin typeface="Tahoma" pitchFamily="28" charset="0"/>
                <a:ea typeface="ＭＳ Ｐゴシック" pitchFamily="-110" charset="-128"/>
                <a:cs typeface="Tahoma" pitchFamily="28" charset="0"/>
              </a:rPr>
              <a:t>Significant proportion of students willing to pay for information that would not affect their decision! </a:t>
            </a:r>
          </a:p>
          <a:p>
            <a:pPr marL="342900" indent="-342900" eaLnBrk="1" hangingPunct="1">
              <a:spcBef>
                <a:spcPct val="20000"/>
              </a:spcBef>
              <a:buClr>
                <a:srgbClr val="FFFF00"/>
              </a:buClr>
              <a:buSzPct val="100000"/>
              <a:buFont typeface="Wingdings" pitchFamily="-110" charset="2"/>
              <a:buChar char="§"/>
              <a:defRPr/>
            </a:pPr>
            <a:endParaRPr lang="en-US" dirty="0">
              <a:effectLst>
                <a:outerShdw blurRad="38100" dist="38100" dir="2700000" algn="tl">
                  <a:srgbClr val="336699"/>
                </a:outerShdw>
              </a:effectLst>
              <a:latin typeface="Tahoma" pitchFamily="28" charset="0"/>
              <a:ea typeface="ＭＳ Ｐゴシック" pitchFamily="-110" charset="-128"/>
              <a:cs typeface="Tahoma" pitchFamily="2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p:txBody>
          <a:bodyPr/>
          <a:lstStyle/>
          <a:p>
            <a:pPr eaLnBrk="1" hangingPunct="1"/>
            <a:r>
              <a:rPr lang="en-GB" dirty="0" smtClean="0"/>
              <a:t>But what about </a:t>
            </a:r>
            <a:r>
              <a:rPr lang="en-GB" dirty="0"/>
              <a:t>s</a:t>
            </a:r>
            <a:r>
              <a:rPr lang="en-GB" dirty="0" smtClean="0"/>
              <a:t>ubjective rewards?</a:t>
            </a:r>
            <a:br>
              <a:rPr lang="en-GB" dirty="0" smtClean="0"/>
            </a:br>
            <a:r>
              <a:rPr lang="en-GB" dirty="0" smtClean="0"/>
              <a:t>(</a:t>
            </a:r>
            <a:r>
              <a:rPr lang="en-GB" b="0" u="sng" dirty="0" err="1"/>
              <a:t>Riefer</a:t>
            </a:r>
            <a:r>
              <a:rPr lang="en-GB" b="0" dirty="0"/>
              <a:t>, </a:t>
            </a:r>
            <a:r>
              <a:rPr lang="en-GB" b="0" dirty="0" smtClean="0"/>
              <a:t>Prior</a:t>
            </a:r>
            <a:r>
              <a:rPr lang="en-GB" b="0" dirty="0"/>
              <a:t>, </a:t>
            </a:r>
            <a:r>
              <a:rPr lang="en-GB" b="0" dirty="0" smtClean="0"/>
              <a:t>Blair</a:t>
            </a:r>
            <a:r>
              <a:rPr lang="en-GB" b="0" dirty="0"/>
              <a:t>, </a:t>
            </a:r>
            <a:r>
              <a:rPr lang="en-GB" b="0" dirty="0" err="1" smtClean="0"/>
              <a:t>Pavey</a:t>
            </a:r>
            <a:r>
              <a:rPr lang="en-GB" b="0" dirty="0"/>
              <a:t>, </a:t>
            </a:r>
            <a:r>
              <a:rPr lang="en-GB" b="0" dirty="0" smtClean="0"/>
              <a:t>&amp; </a:t>
            </a:r>
            <a:r>
              <a:rPr lang="en-GB" b="0" u="sng" dirty="0" smtClean="0"/>
              <a:t>Love</a:t>
            </a:r>
            <a:r>
              <a:rPr lang="en-GB" b="0" dirty="0" smtClean="0"/>
              <a:t>, 2017</a:t>
            </a:r>
            <a:r>
              <a:rPr lang="en-GB" dirty="0" smtClean="0"/>
              <a:t>)</a:t>
            </a:r>
          </a:p>
        </p:txBody>
      </p:sp>
      <p:sp>
        <p:nvSpPr>
          <p:cNvPr id="5123" name="Rectangle 8"/>
          <p:cNvSpPr>
            <a:spLocks noGrp="1" noChangeArrowheads="1"/>
          </p:cNvSpPr>
          <p:nvPr>
            <p:ph type="body" idx="1"/>
          </p:nvPr>
        </p:nvSpPr>
        <p:spPr>
          <a:xfrm>
            <a:off x="330200" y="2115595"/>
            <a:ext cx="8489950" cy="4248560"/>
          </a:xfrm>
        </p:spPr>
        <p:txBody>
          <a:bodyPr/>
          <a:lstStyle/>
          <a:p>
            <a:pPr lvl="0"/>
            <a:r>
              <a:rPr lang="en-GB" sz="2400" dirty="0" smtClean="0">
                <a:solidFill>
                  <a:srgbClr val="000000"/>
                </a:solidFill>
              </a:rPr>
              <a:t>However, as in the restaurant example, rewards can be subjective rather than objective.</a:t>
            </a:r>
          </a:p>
          <a:p>
            <a:pPr lvl="0"/>
            <a:endParaRPr lang="en-GB" sz="2400" baseline="30000" dirty="0">
              <a:solidFill>
                <a:srgbClr val="000000"/>
              </a:solidFill>
            </a:endParaRPr>
          </a:p>
          <a:p>
            <a:r>
              <a:rPr lang="en-GB" sz="2200" dirty="0" smtClean="0">
                <a:solidFill>
                  <a:srgbClr val="000000"/>
                </a:solidFill>
                <a:sym typeface="Wingdings" panose="05000000000000000000" pitchFamily="2" charset="2"/>
              </a:rPr>
              <a:t>It may be clear that higher monetary rewards are better, but comparing the reward of two dining experiences is subjective and multidimensional (atmosphere, service, food…)</a:t>
            </a:r>
            <a:endParaRPr lang="en-GB" sz="2200" baseline="30000" dirty="0" smtClean="0">
              <a:solidFill>
                <a:srgbClr val="000000"/>
              </a:solidFill>
              <a:sym typeface="Wingdings" panose="05000000000000000000" pitchFamily="2" charset="2"/>
            </a:endParaRPr>
          </a:p>
          <a:p>
            <a:pPr lvl="1">
              <a:buFont typeface="Wingdings" panose="05000000000000000000" pitchFamily="2" charset="2"/>
              <a:buChar char="à"/>
            </a:pPr>
            <a:r>
              <a:rPr lang="en-GB" sz="2000" dirty="0" smtClean="0"/>
              <a:t>Determining </a:t>
            </a:r>
            <a:r>
              <a:rPr lang="en-GB" sz="2000" i="1" dirty="0" smtClean="0"/>
              <a:t>value </a:t>
            </a:r>
            <a:r>
              <a:rPr lang="en-GB" sz="2000" dirty="0" smtClean="0"/>
              <a:t>becomes </a:t>
            </a:r>
            <a:r>
              <a:rPr lang="en-GB" sz="2000" i="1" dirty="0" smtClean="0"/>
              <a:t>interpretive exercise</a:t>
            </a:r>
            <a:r>
              <a:rPr lang="en-GB" sz="2000" dirty="0" smtClean="0"/>
              <a:t>.</a:t>
            </a:r>
          </a:p>
          <a:p>
            <a:pPr lvl="0">
              <a:buFont typeface="Wingdings" panose="05000000000000000000" pitchFamily="2" charset="2"/>
              <a:buChar char="à"/>
            </a:pPr>
            <a:endParaRPr lang="en-GB" sz="2200" dirty="0"/>
          </a:p>
          <a:p>
            <a:r>
              <a:rPr lang="en-GB" sz="2200" dirty="0" smtClean="0"/>
              <a:t>This interpretative process can be self-reinforcing, such that people come to prefer what they happen to choose.</a:t>
            </a:r>
          </a:p>
          <a:p>
            <a:endParaRPr lang="en-GB" sz="2200" dirty="0"/>
          </a:p>
          <a:p>
            <a:endParaRPr lang="en-GB" sz="2200" dirty="0" smtClean="0"/>
          </a:p>
          <a:p>
            <a:endParaRPr lang="en-GB" sz="2400" baseline="30000" dirty="0">
              <a:solidFill>
                <a:srgbClr val="000000"/>
              </a:solidFill>
            </a:endParaRPr>
          </a:p>
          <a:p>
            <a:pPr marL="457200" lvl="1" indent="0">
              <a:buNone/>
            </a:pPr>
            <a:endParaRPr lang="en-GB" sz="1600" dirty="0" smtClean="0"/>
          </a:p>
        </p:txBody>
      </p:sp>
      <p:sp>
        <p:nvSpPr>
          <p:cNvPr id="3" name="TextBox 2"/>
          <p:cNvSpPr txBox="1"/>
          <p:nvPr/>
        </p:nvSpPr>
        <p:spPr>
          <a:xfrm>
            <a:off x="717091" y="6040989"/>
            <a:ext cx="771616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solidFill>
                  <a:schemeClr val="accent6">
                    <a:lumMod val="90000"/>
                    <a:lumOff val="10000"/>
                  </a:schemeClr>
                </a:solidFill>
                <a:sym typeface="Wingdings" panose="05000000000000000000" pitchFamily="2" charset="2"/>
              </a:rPr>
              <a:t> </a:t>
            </a:r>
            <a:r>
              <a:rPr lang="en-GB" dirty="0" smtClean="0">
                <a:solidFill>
                  <a:schemeClr val="accent6">
                    <a:lumMod val="90000"/>
                    <a:lumOff val="10000"/>
                  </a:schemeClr>
                </a:solidFill>
              </a:rPr>
              <a:t>Do people alter their preferences to be </a:t>
            </a:r>
            <a:r>
              <a:rPr lang="en-GB" b="1" dirty="0" smtClean="0">
                <a:solidFill>
                  <a:schemeClr val="accent6">
                    <a:lumMod val="90000"/>
                    <a:lumOff val="10000"/>
                  </a:schemeClr>
                </a:solidFill>
              </a:rPr>
              <a:t>coherent with their previous behaviour?</a:t>
            </a:r>
            <a:endParaRPr lang="en-GB" b="1" dirty="0">
              <a:solidFill>
                <a:schemeClr val="accent6">
                  <a:lumMod val="90000"/>
                  <a:lumOff val="10000"/>
                </a:schemeClr>
              </a:solidFill>
            </a:endParaRPr>
          </a:p>
        </p:txBody>
      </p:sp>
    </p:spTree>
    <p:extLst>
      <p:ext uri="{BB962C8B-B14F-4D97-AF65-F5344CB8AC3E}">
        <p14:creationId xmlns:p14="http://schemas.microsoft.com/office/powerpoint/2010/main" val="19173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18319"/>
            <a:ext cx="8229600" cy="334962"/>
          </a:xfrm>
        </p:spPr>
        <p:txBody>
          <a:bodyPr/>
          <a:lstStyle/>
          <a:p>
            <a:pPr eaLnBrk="1" hangingPunct="1"/>
            <a:r>
              <a:rPr lang="en-US" altLang="en-US" sz="3200" dirty="0" smtClean="0">
                <a:latin typeface="Tahoma" panose="020B0604030504040204" pitchFamily="34" charset="0"/>
                <a:ea typeface="ＭＳ Ｐゴシック" panose="020B0600070205080204" pitchFamily="34" charset="-128"/>
                <a:cs typeface="Tahoma" panose="020B0604030504040204" pitchFamily="34" charset="0"/>
              </a:rPr>
              <a:t>Additional Strategies: </a:t>
            </a:r>
            <a:r>
              <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rPr>
              <a:t>Elimination-by-Aspects</a:t>
            </a:r>
            <a:endParaRPr lang="en-US" altLang="en-US" sz="3200" i="1" dirty="0" smtClean="0">
              <a:latin typeface="Tahoma" panose="020B0604030504040204" pitchFamily="34" charset="0"/>
              <a:ea typeface="ＭＳ Ｐゴシック" panose="020B0600070205080204" pitchFamily="34" charset="-128"/>
              <a:cs typeface="Tahoma" panose="020B0604030504040204" pitchFamily="34" charset="0"/>
            </a:endParaRPr>
          </a:p>
        </p:txBody>
      </p:sp>
      <p:graphicFrame>
        <p:nvGraphicFramePr>
          <p:cNvPr id="4" name="Table 3"/>
          <p:cNvGraphicFramePr>
            <a:graphicFrameLocks noGrp="1"/>
          </p:cNvGraphicFramePr>
          <p:nvPr/>
        </p:nvGraphicFramePr>
        <p:xfrm>
          <a:off x="4495800" y="1665288"/>
          <a:ext cx="4343400" cy="2601913"/>
        </p:xfrm>
        <a:graphic>
          <a:graphicData uri="http://schemas.openxmlformats.org/drawingml/2006/table">
            <a:tbl>
              <a:tblPr/>
              <a:tblGrid>
                <a:gridCol w="881063"/>
                <a:gridCol w="871537"/>
                <a:gridCol w="762000"/>
                <a:gridCol w="762000"/>
                <a:gridCol w="1066800"/>
              </a:tblGrid>
              <a:tr h="315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Reliability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Arial" charset="0"/>
                          <a:ea typeface="ＭＳ Ｐゴシック" pitchFamily="-110" charset="-128"/>
                        </a:rPr>
                        <a:t>Horsepower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Average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336699"/>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6699"/>
                          </a:solidFill>
                          <a:effectLst/>
                          <a:latin typeface="Arial" charset="0"/>
                          <a:ea typeface="ＭＳ Ｐゴシック" pitchFamily="-110"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Worst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Very 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6699"/>
                          </a:solidFill>
                          <a:effectLst/>
                          <a:latin typeface="Arial" charset="0"/>
                          <a:ea typeface="ＭＳ Ｐゴシック" pitchFamily="-110" charset="-128"/>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E"/>
                    </a:solidFill>
                  </a:tcPr>
                </a:tc>
              </a:tr>
            </a:tbl>
          </a:graphicData>
        </a:graphic>
      </p:graphicFrame>
      <p:grpSp>
        <p:nvGrpSpPr>
          <p:cNvPr id="29743" name="Group 11"/>
          <p:cNvGrpSpPr>
            <a:grpSpLocks/>
          </p:cNvGrpSpPr>
          <p:nvPr/>
        </p:nvGrpSpPr>
        <p:grpSpPr bwMode="auto">
          <a:xfrm>
            <a:off x="4800600" y="2057400"/>
            <a:ext cx="571500" cy="2152650"/>
            <a:chOff x="4495800" y="1581150"/>
            <a:chExt cx="571500" cy="2152650"/>
          </a:xfrm>
        </p:grpSpPr>
        <p:pic>
          <p:nvPicPr>
            <p:cNvPr id="297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811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533972" cy="4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5334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5333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a:spLocks noGrp="1"/>
          </p:cNvSpPr>
          <p:nvPr>
            <p:ph idx="1"/>
          </p:nvPr>
        </p:nvSpPr>
        <p:spPr>
          <a:xfrm>
            <a:off x="152400" y="1665288"/>
            <a:ext cx="4419600" cy="3592512"/>
          </a:xfrm>
        </p:spPr>
        <p:txBody>
          <a:bodyPr/>
          <a:lstStyle/>
          <a:p>
            <a:pPr eaLnBrk="1" hangingPunct="1">
              <a:buFont typeface="Wingdings" pitchFamily="-110" charset="2"/>
              <a:buChar char="§"/>
              <a:defRPr/>
            </a:pPr>
            <a:r>
              <a:rPr lang="en-US" sz="2000" dirty="0" smtClean="0">
                <a:latin typeface="Tahoma" pitchFamily="28" charset="0"/>
                <a:ea typeface="ＭＳ Ｐゴシック" pitchFamily="-110" charset="-128"/>
              </a:rPr>
              <a:t>EBA combines lexicographic and </a:t>
            </a:r>
            <a:r>
              <a:rPr lang="en-US" sz="2000" dirty="0" err="1" smtClean="0">
                <a:latin typeface="Tahoma" pitchFamily="28" charset="0"/>
                <a:ea typeface="ＭＳ Ｐゴシック" pitchFamily="-110" charset="-128"/>
              </a:rPr>
              <a:t>satisficing</a:t>
            </a:r>
            <a:r>
              <a:rPr lang="en-US" sz="2000" dirty="0" smtClean="0">
                <a:latin typeface="Tahoma" pitchFamily="28" charset="0"/>
                <a:ea typeface="ＭＳ Ｐゴシック" pitchFamily="-110" charset="-128"/>
              </a:rPr>
              <a:t> (</a:t>
            </a:r>
            <a:r>
              <a:rPr lang="en-US" sz="2000" dirty="0" err="1" smtClean="0">
                <a:latin typeface="Tahoma" pitchFamily="28" charset="0"/>
                <a:ea typeface="ＭＳ Ｐゴシック" pitchFamily="-110" charset="-128"/>
              </a:rPr>
              <a:t>Tversky</a:t>
            </a:r>
            <a:r>
              <a:rPr lang="en-US" sz="2000" dirty="0" smtClean="0">
                <a:latin typeface="Tahoma" pitchFamily="28" charset="0"/>
                <a:ea typeface="ＭＳ Ｐゴシック" pitchFamily="-110" charset="-128"/>
              </a:rPr>
              <a:t>, 1972)</a:t>
            </a:r>
          </a:p>
          <a:p>
            <a:pPr eaLnBrk="1" hangingPunct="1">
              <a:buFont typeface="Wingdings" pitchFamily="-110" charset="2"/>
              <a:buChar char="§"/>
              <a:defRPr/>
            </a:pPr>
            <a:r>
              <a:rPr lang="en-US" sz="2000" dirty="0" smtClean="0">
                <a:latin typeface="Tahoma" pitchFamily="28" charset="0"/>
                <a:ea typeface="ＭＳ Ｐゴシック" pitchFamily="-110" charset="-128"/>
              </a:rPr>
              <a:t>Eliminates options that do not meet a minimum cutoff on the most important attribute</a:t>
            </a:r>
          </a:p>
          <a:p>
            <a:pPr eaLnBrk="1" hangingPunct="1">
              <a:buFont typeface="Wingdings" pitchFamily="-110" charset="2"/>
              <a:buChar char="§"/>
              <a:defRPr/>
            </a:pPr>
            <a:r>
              <a:rPr lang="en-US" sz="2000" dirty="0" smtClean="0">
                <a:latin typeface="Tahoma" pitchFamily="28" charset="0"/>
                <a:ea typeface="ＭＳ Ｐゴシック" pitchFamily="-110" charset="-128"/>
              </a:rPr>
              <a:t>Process repeated until a single option remains</a:t>
            </a:r>
          </a:p>
          <a:p>
            <a:pPr eaLnBrk="1" hangingPunct="1">
              <a:buFont typeface="Wingdings" pitchFamily="-110" charset="2"/>
              <a:buChar char="§"/>
              <a:defRPr/>
            </a:pPr>
            <a:r>
              <a:rPr lang="en-US" sz="2000" dirty="0" err="1" smtClean="0">
                <a:latin typeface="Tahoma" pitchFamily="28" charset="0"/>
                <a:ea typeface="ＭＳ Ｐゴシック" pitchFamily="-110" charset="-128"/>
              </a:rPr>
              <a:t>Eg</a:t>
            </a:r>
            <a:r>
              <a:rPr lang="en-US" sz="2000" dirty="0" smtClean="0">
                <a:latin typeface="Tahoma" pitchFamily="28" charset="0"/>
                <a:ea typeface="ＭＳ Ｐゴシック" pitchFamily="-110" charset="-128"/>
              </a:rPr>
              <a:t> suppose DM’s most important  attributes are price then horsepower, and cutoff is average value</a:t>
            </a:r>
          </a:p>
          <a:p>
            <a:pPr eaLnBrk="1" hangingPunct="1">
              <a:buFont typeface="Wingdings" pitchFamily="-110" charset="2"/>
              <a:buChar char="§"/>
              <a:defRPr/>
            </a:pPr>
            <a:r>
              <a:rPr lang="en-US" sz="2000" dirty="0" smtClean="0">
                <a:latin typeface="Tahoma" pitchFamily="28" charset="0"/>
                <a:ea typeface="ＭＳ Ｐゴシック" pitchFamily="-110" charset="-128"/>
              </a:rPr>
              <a:t>First eliminate B,D &amp; E (price)</a:t>
            </a:r>
          </a:p>
          <a:p>
            <a:pPr eaLnBrk="1" hangingPunct="1">
              <a:buFont typeface="Wingdings" pitchFamily="-110" charset="2"/>
              <a:buChar char="§"/>
              <a:defRPr/>
            </a:pPr>
            <a:r>
              <a:rPr lang="en-US" sz="2000" dirty="0" smtClean="0">
                <a:latin typeface="Tahoma" pitchFamily="28" charset="0"/>
                <a:ea typeface="ＭＳ Ｐゴシック" pitchFamily="-110" charset="-128"/>
              </a:rPr>
              <a:t>Then eliminate A (horsepower)</a:t>
            </a:r>
          </a:p>
          <a:p>
            <a:pPr eaLnBrk="1" hangingPunct="1">
              <a:buFont typeface="Wingdings" pitchFamily="-110" charset="2"/>
              <a:buChar char="§"/>
              <a:defRPr/>
            </a:pPr>
            <a:r>
              <a:rPr lang="en-US" sz="2000" dirty="0" smtClean="0">
                <a:latin typeface="Tahoma" pitchFamily="28" charset="0"/>
                <a:ea typeface="ＭＳ Ｐゴシック" pitchFamily="-110" charset="-128"/>
              </a:rPr>
              <a:t>Choose </a:t>
            </a:r>
            <a:r>
              <a:rPr lang="en-US" sz="2000" dirty="0">
                <a:latin typeface="Tahoma" pitchFamily="28" charset="0"/>
                <a:ea typeface="ＭＳ Ｐゴシック" pitchFamily="-110" charset="-128"/>
              </a:rPr>
              <a:t>C</a:t>
            </a:r>
            <a:endParaRPr lang="en-US" sz="2000" dirty="0" smtClean="0">
              <a:latin typeface="Tahoma" pitchFamily="28" charset="0"/>
              <a:ea typeface="ＭＳ Ｐゴシック" pitchFamily="-110" charset="-128"/>
            </a:endParaRPr>
          </a:p>
          <a:p>
            <a:pPr eaLnBrk="1" hangingPunct="1">
              <a:buFont typeface="Wingdings" pitchFamily="-110" charset="2"/>
              <a:buChar char="§"/>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lvl="1" eaLnBrk="1" hangingPunct="1">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sz="2000"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a:p>
            <a:pPr eaLnBrk="1" hangingPunct="1">
              <a:buFont typeface="Wingdings" pitchFamily="-110" charset="2"/>
              <a:buChar char="§"/>
              <a:defRPr/>
            </a:pPr>
            <a:endParaRPr lang="en-US" dirty="0" smtClean="0">
              <a:effectLst>
                <a:outerShdw blurRad="38100" dist="38100" dir="2700000" algn="tl">
                  <a:srgbClr val="336699"/>
                </a:outerShdw>
              </a:effectLst>
              <a:latin typeface="Tahoma" pitchFamily="28" charset="0"/>
              <a:ea typeface="ＭＳ Ｐゴシック" pitchFamily="-110" charset="-128"/>
            </a:endParaRPr>
          </a:p>
        </p:txBody>
      </p:sp>
      <p:sp>
        <p:nvSpPr>
          <p:cNvPr id="13" name="Content Placeholder 2"/>
          <p:cNvSpPr txBox="1">
            <a:spLocks/>
          </p:cNvSpPr>
          <p:nvPr/>
        </p:nvSpPr>
        <p:spPr bwMode="auto">
          <a:xfrm>
            <a:off x="4648200" y="4705351"/>
            <a:ext cx="449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FF00"/>
              </a:buClr>
              <a:buFont typeface="Wingdings" panose="05000000000000000000" pitchFamily="2" charset="2"/>
              <a:buChar char="§"/>
            </a:pPr>
            <a:r>
              <a:rPr lang="en-US" altLang="en-US" sz="2400" dirty="0">
                <a:latin typeface="Tahoma" panose="020B0604030504040204" pitchFamily="34" charset="0"/>
                <a:ea typeface="ＭＳ Ｐゴシック" panose="020B0600070205080204" pitchFamily="34" charset="-128"/>
                <a:cs typeface="Tahoma" panose="020B0604030504040204" pitchFamily="34" charset="0"/>
              </a:rPr>
              <a:t>Attribute-based, non-compensatory and selectivity of processing depends on exact pattern of elimination</a:t>
            </a:r>
          </a:p>
        </p:txBody>
      </p:sp>
      <p:sp>
        <p:nvSpPr>
          <p:cNvPr id="29746" name="TextBox 11"/>
          <p:cNvSpPr txBox="1">
            <a:spLocks noChangeArrowheads="1"/>
          </p:cNvSpPr>
          <p:nvPr/>
        </p:nvSpPr>
        <p:spPr bwMode="auto">
          <a:xfrm>
            <a:off x="5486400" y="1143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ea typeface="ＭＳ Ｐゴシック" panose="020B0600070205080204" pitchFamily="34" charset="-128"/>
                <a:cs typeface="Tahoma" panose="020B0604030504040204" pitchFamily="34" charset="0"/>
              </a:rPr>
              <a:t>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1</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2</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3</a:t>
            </a:r>
            <a:r>
              <a:rPr lang="en-US" altLang="en-US" sz="1800">
                <a:latin typeface="Verdana" panose="020B0604030504040204" pitchFamily="34" charset="0"/>
                <a:ea typeface="ＭＳ Ｐゴシック" panose="020B0600070205080204" pitchFamily="34" charset="-128"/>
                <a:cs typeface="Tahoma" panose="020B0604030504040204" pitchFamily="34" charset="0"/>
              </a:rPr>
              <a:t>      w</a:t>
            </a:r>
            <a:r>
              <a:rPr lang="en-US" altLang="en-US" sz="1800" baseline="-25000">
                <a:latin typeface="Verdana" panose="020B0604030504040204" pitchFamily="34" charset="0"/>
                <a:ea typeface="ＭＳ Ｐゴシック" panose="020B0600070205080204" pitchFamily="34" charset="-128"/>
                <a:cs typeface="Tahoma" panose="020B0604030504040204" pitchFamily="34" charset="0"/>
              </a:rPr>
              <a:t>4</a:t>
            </a:r>
          </a:p>
        </p:txBody>
      </p:sp>
      <p:sp useBgFill="1">
        <p:nvSpPr>
          <p:cNvPr id="15" name="Rectangle 14"/>
          <p:cNvSpPr/>
          <p:nvPr/>
        </p:nvSpPr>
        <p:spPr>
          <a:xfrm>
            <a:off x="4498975" y="2457450"/>
            <a:ext cx="4416425" cy="4000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7" name="Rectangle 16"/>
          <p:cNvSpPr/>
          <p:nvPr/>
        </p:nvSpPr>
        <p:spPr>
          <a:xfrm>
            <a:off x="4487863" y="3314700"/>
            <a:ext cx="4416425" cy="4000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8" name="Rectangle 17"/>
          <p:cNvSpPr/>
          <p:nvPr/>
        </p:nvSpPr>
        <p:spPr>
          <a:xfrm>
            <a:off x="4487863" y="3867150"/>
            <a:ext cx="4416425" cy="4000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useBgFill="1">
        <p:nvSpPr>
          <p:cNvPr id="19" name="Rectangle 18"/>
          <p:cNvSpPr/>
          <p:nvPr/>
        </p:nvSpPr>
        <p:spPr>
          <a:xfrm>
            <a:off x="4487863" y="2057400"/>
            <a:ext cx="4416425" cy="4000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5"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1670" y="1687584"/>
            <a:ext cx="8501992" cy="4620261"/>
          </a:xfrm>
          <a:prstGeom prst="rect">
            <a:avLst/>
          </a:prstGeom>
        </p:spPr>
      </p:pic>
      <p:sp>
        <p:nvSpPr>
          <p:cNvPr id="5122" name="Rectangle 7"/>
          <p:cNvSpPr>
            <a:spLocks noGrp="1" noChangeArrowheads="1"/>
          </p:cNvSpPr>
          <p:nvPr>
            <p:ph type="title"/>
          </p:nvPr>
        </p:nvSpPr>
        <p:spPr>
          <a:xfrm>
            <a:off x="421670" y="731661"/>
            <a:ext cx="8489950" cy="1296988"/>
          </a:xfrm>
        </p:spPr>
        <p:txBody>
          <a:bodyPr/>
          <a:lstStyle/>
          <a:p>
            <a:pPr eaLnBrk="1" hangingPunct="1"/>
            <a:r>
              <a:rPr lang="en-GB" dirty="0" smtClean="0"/>
              <a:t>Patterns of exploration</a:t>
            </a:r>
          </a:p>
        </p:txBody>
      </p:sp>
      <p:sp>
        <p:nvSpPr>
          <p:cNvPr id="2" name="TextBox 1"/>
          <p:cNvSpPr txBox="1"/>
          <p:nvPr/>
        </p:nvSpPr>
        <p:spPr>
          <a:xfrm>
            <a:off x="-18026" y="6307845"/>
            <a:ext cx="9162026"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1"/>
            <a:r>
              <a:rPr lang="en-GB" sz="1200" b="1" dirty="0" smtClean="0"/>
              <a:t>[3]</a:t>
            </a:r>
            <a:r>
              <a:rPr lang="en-GB" sz="1200" dirty="0" smtClean="0"/>
              <a:t> Knox et al. (2012), Front. Psychol. </a:t>
            </a:r>
            <a:r>
              <a:rPr lang="en-GB" sz="1200" b="1" dirty="0" smtClean="0"/>
              <a:t>[4]</a:t>
            </a:r>
            <a:r>
              <a:rPr lang="en-GB" sz="1200" dirty="0" smtClean="0"/>
              <a:t> Blanco et al. (2013), Cognition </a:t>
            </a:r>
            <a:r>
              <a:rPr lang="en-GB" sz="1200" b="1" dirty="0" smtClean="0"/>
              <a:t>[5] </a:t>
            </a:r>
            <a:r>
              <a:rPr lang="en-GB" sz="1200" dirty="0" smtClean="0"/>
              <a:t>Otto et al. (2014), </a:t>
            </a:r>
            <a:r>
              <a:rPr lang="en-GB" sz="1200" dirty="0" err="1" smtClean="0"/>
              <a:t>Cogn</a:t>
            </a:r>
            <a:r>
              <a:rPr lang="en-GB" sz="1200" dirty="0" smtClean="0"/>
              <a:t>. Affect. </a:t>
            </a:r>
            <a:r>
              <a:rPr lang="en-GB" sz="1200" dirty="0" err="1" smtClean="0"/>
              <a:t>Behav</a:t>
            </a:r>
            <a:r>
              <a:rPr lang="en-GB" sz="1200" dirty="0" smtClean="0"/>
              <a:t>. </a:t>
            </a:r>
            <a:r>
              <a:rPr lang="en-GB" sz="1200" dirty="0" err="1" smtClean="0"/>
              <a:t>Neurosci</a:t>
            </a:r>
            <a:r>
              <a:rPr lang="en-GB" sz="1200" dirty="0" smtClean="0"/>
              <a:t>. </a:t>
            </a:r>
          </a:p>
          <a:p>
            <a:pPr lvl="1"/>
            <a:r>
              <a:rPr lang="en-GB" sz="1200" b="1" dirty="0" smtClean="0"/>
              <a:t>[6]</a:t>
            </a:r>
            <a:r>
              <a:rPr lang="en-GB" sz="1200" dirty="0" smtClean="0"/>
              <a:t> Johansson et al. (2014), J. </a:t>
            </a:r>
            <a:r>
              <a:rPr lang="en-GB" sz="1200" dirty="0" err="1" smtClean="0"/>
              <a:t>Behav</a:t>
            </a:r>
            <a:r>
              <a:rPr lang="en-GB" sz="1200" dirty="0" smtClean="0"/>
              <a:t>. </a:t>
            </a:r>
            <a:r>
              <a:rPr lang="en-GB" sz="1200" dirty="0" err="1" smtClean="0"/>
              <a:t>Decis</a:t>
            </a:r>
            <a:r>
              <a:rPr lang="en-GB" sz="1200" dirty="0" smtClean="0"/>
              <a:t>. Making </a:t>
            </a:r>
            <a:r>
              <a:rPr lang="en-GB" sz="1200" b="1" dirty="0" smtClean="0"/>
              <a:t>[7]</a:t>
            </a:r>
            <a:r>
              <a:rPr lang="en-GB" sz="1200" dirty="0" smtClean="0"/>
              <a:t> </a:t>
            </a:r>
            <a:r>
              <a:rPr lang="en-GB" sz="1200" dirty="0" err="1" smtClean="0"/>
              <a:t>Festinger</a:t>
            </a:r>
            <a:r>
              <a:rPr lang="en-GB" sz="1200" dirty="0" smtClean="0"/>
              <a:t> (1957) </a:t>
            </a:r>
            <a:r>
              <a:rPr lang="en-GB" sz="1200" b="1" dirty="0" smtClean="0"/>
              <a:t>[8]</a:t>
            </a:r>
            <a:r>
              <a:rPr lang="en-GB" sz="1200" dirty="0" smtClean="0"/>
              <a:t> </a:t>
            </a:r>
            <a:r>
              <a:rPr lang="en-GB" sz="1200" dirty="0" err="1" smtClean="0"/>
              <a:t>Sharot</a:t>
            </a:r>
            <a:r>
              <a:rPr lang="en-GB" sz="1200" dirty="0" smtClean="0"/>
              <a:t>, Velasquez &amp; Dolan (2010), Psychol. Sci.</a:t>
            </a:r>
          </a:p>
        </p:txBody>
      </p:sp>
      <p:sp>
        <p:nvSpPr>
          <p:cNvPr id="4" name="Oval 3"/>
          <p:cNvSpPr/>
          <p:nvPr/>
        </p:nvSpPr>
        <p:spPr>
          <a:xfrm rot="19759829">
            <a:off x="2831335" y="2563171"/>
            <a:ext cx="2049138" cy="980501"/>
          </a:xfrm>
          <a:prstGeom prst="ellipse">
            <a:avLst/>
          </a:prstGeom>
          <a:no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Oval 6"/>
          <p:cNvSpPr/>
          <p:nvPr/>
        </p:nvSpPr>
        <p:spPr>
          <a:xfrm rot="621768">
            <a:off x="2875581" y="5011576"/>
            <a:ext cx="4836048" cy="784396"/>
          </a:xfrm>
          <a:prstGeom prst="ellipse">
            <a:avLst/>
          </a:prstGeom>
          <a:no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5651653" y="1718889"/>
            <a:ext cx="683046" cy="369332"/>
          </a:xfrm>
          <a:prstGeom prst="rect">
            <a:avLst/>
          </a:prstGeom>
          <a:noFill/>
        </p:spPr>
        <p:txBody>
          <a:bodyPr wrap="square" rtlCol="0">
            <a:spAutoFit/>
          </a:bodyPr>
          <a:lstStyle/>
          <a:p>
            <a:r>
              <a:rPr lang="en-GB" dirty="0" smtClean="0"/>
              <a:t>[3-5]</a:t>
            </a:r>
            <a:endParaRPr lang="en-GB" dirty="0"/>
          </a:p>
        </p:txBody>
      </p:sp>
      <p:sp>
        <p:nvSpPr>
          <p:cNvPr id="9" name="TextBox 8"/>
          <p:cNvSpPr txBox="1"/>
          <p:nvPr/>
        </p:nvSpPr>
        <p:spPr>
          <a:xfrm>
            <a:off x="5673687" y="4062364"/>
            <a:ext cx="683046" cy="369332"/>
          </a:xfrm>
          <a:prstGeom prst="rect">
            <a:avLst/>
          </a:prstGeom>
          <a:noFill/>
        </p:spPr>
        <p:txBody>
          <a:bodyPr wrap="square" rtlCol="0">
            <a:spAutoFit/>
          </a:bodyPr>
          <a:lstStyle/>
          <a:p>
            <a:r>
              <a:rPr lang="en-GB" dirty="0" smtClean="0"/>
              <a:t>[6-8]</a:t>
            </a:r>
            <a:endParaRPr lang="en-GB" dirty="0"/>
          </a:p>
        </p:txBody>
      </p:sp>
    </p:spTree>
    <p:extLst>
      <p:ext uri="{BB962C8B-B14F-4D97-AF65-F5344CB8AC3E}">
        <p14:creationId xmlns:p14="http://schemas.microsoft.com/office/powerpoint/2010/main" val="1127416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21670" y="731661"/>
            <a:ext cx="8489950" cy="1296988"/>
          </a:xfrm>
        </p:spPr>
        <p:txBody>
          <a:bodyPr/>
          <a:lstStyle/>
          <a:p>
            <a:pPr eaLnBrk="1" hangingPunct="1"/>
            <a:r>
              <a:rPr lang="en-GB" dirty="0" smtClean="0"/>
              <a:t>Coherency maximization Hypothesis</a:t>
            </a:r>
          </a:p>
        </p:txBody>
      </p:sp>
      <p:pic>
        <p:nvPicPr>
          <p:cNvPr id="6" name="Picture 5"/>
          <p:cNvPicPr>
            <a:picLocks noChangeAspect="1"/>
          </p:cNvPicPr>
          <p:nvPr/>
        </p:nvPicPr>
        <p:blipFill>
          <a:blip r:embed="rId3"/>
          <a:stretch>
            <a:fillRect/>
          </a:stretch>
        </p:blipFill>
        <p:spPr>
          <a:xfrm>
            <a:off x="979637" y="4902200"/>
            <a:ext cx="7057726" cy="1955800"/>
          </a:xfrm>
          <a:prstGeom prst="rect">
            <a:avLst/>
          </a:prstGeom>
        </p:spPr>
      </p:pic>
      <p:sp>
        <p:nvSpPr>
          <p:cNvPr id="10" name="Rectangle 8"/>
          <p:cNvSpPr txBox="1">
            <a:spLocks noChangeArrowheads="1"/>
          </p:cNvSpPr>
          <p:nvPr/>
        </p:nvSpPr>
        <p:spPr bwMode="auto">
          <a:xfrm>
            <a:off x="263525" y="1825449"/>
            <a:ext cx="8489950" cy="433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solidFill>
                  <a:srgbClr val="000000"/>
                </a:solidFill>
              </a:rPr>
              <a:t>The longer people repetitively exploit an option, the more entrenched their preferences becomes.</a:t>
            </a:r>
          </a:p>
          <a:p>
            <a:r>
              <a:rPr lang="en-GB" sz="2000" dirty="0" smtClean="0">
                <a:solidFill>
                  <a:srgbClr val="000000"/>
                </a:solidFill>
              </a:rPr>
              <a:t>Such increased liking for chosen options strengthens coherence between preference and past behaviour, which then promotes coherent future behaviour based on this preference. </a:t>
            </a:r>
          </a:p>
          <a:p>
            <a:pPr marL="0" indent="0">
              <a:buNone/>
            </a:pPr>
            <a:endParaRPr lang="en-GB" sz="2000" dirty="0" smtClean="0">
              <a:solidFill>
                <a:srgbClr val="000000"/>
              </a:solidFill>
            </a:endParaRPr>
          </a:p>
          <a:p>
            <a:r>
              <a:rPr lang="en-GB" sz="2000" dirty="0" smtClean="0">
                <a:solidFill>
                  <a:srgbClr val="000000"/>
                </a:solidFill>
              </a:rPr>
              <a:t>H: People’s probability of exploring should go down with longer exploitation streaks.</a:t>
            </a:r>
            <a:endParaRPr lang="en-GB" sz="2000" dirty="0" smtClean="0"/>
          </a:p>
          <a:p>
            <a:endParaRPr lang="en-GB" sz="2000" dirty="0" smtClean="0"/>
          </a:p>
          <a:p>
            <a:endParaRPr lang="en-GB" sz="2000" dirty="0" smtClean="0"/>
          </a:p>
          <a:p>
            <a:endParaRPr lang="en-GB" sz="2000" baseline="30000" dirty="0" smtClean="0">
              <a:solidFill>
                <a:srgbClr val="000000"/>
              </a:solidFill>
            </a:endParaRPr>
          </a:p>
          <a:p>
            <a:pPr marL="457200" lvl="1" indent="0">
              <a:buFontTx/>
              <a:buNone/>
            </a:pPr>
            <a:endParaRPr lang="en-GB" sz="1400" dirty="0" smtClean="0"/>
          </a:p>
        </p:txBody>
      </p:sp>
      <p:sp>
        <p:nvSpPr>
          <p:cNvPr id="8" name="Right Brace 7"/>
          <p:cNvSpPr/>
          <p:nvPr/>
        </p:nvSpPr>
        <p:spPr>
          <a:xfrm rot="16200000">
            <a:off x="4747724" y="3604719"/>
            <a:ext cx="558797" cy="361095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4114800" y="4647168"/>
            <a:ext cx="2032000" cy="369332"/>
          </a:xfrm>
          <a:prstGeom prst="rect">
            <a:avLst/>
          </a:prstGeom>
          <a:noFill/>
        </p:spPr>
        <p:txBody>
          <a:bodyPr wrap="square" rtlCol="0">
            <a:spAutoFit/>
          </a:bodyPr>
          <a:lstStyle/>
          <a:p>
            <a:r>
              <a:rPr lang="en-GB" dirty="0">
                <a:solidFill>
                  <a:srgbClr val="000000"/>
                </a:solidFill>
              </a:rPr>
              <a:t>exploitation </a:t>
            </a:r>
            <a:r>
              <a:rPr lang="en-GB" dirty="0" smtClean="0">
                <a:solidFill>
                  <a:srgbClr val="000000"/>
                </a:solidFill>
              </a:rPr>
              <a:t>streak</a:t>
            </a:r>
            <a:endParaRPr lang="en-GB" dirty="0"/>
          </a:p>
        </p:txBody>
      </p:sp>
    </p:spTree>
    <p:extLst>
      <p:ext uri="{BB962C8B-B14F-4D97-AF65-F5344CB8AC3E}">
        <p14:creationId xmlns:p14="http://schemas.microsoft.com/office/powerpoint/2010/main" val="17766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37131"/>
          </a:xfrm>
          <a:prstGeom prst="rect">
            <a:avLst/>
          </a:prstGeom>
        </p:spPr>
      </p:pic>
    </p:spTree>
    <p:extLst>
      <p:ext uri="{BB962C8B-B14F-4D97-AF65-F5344CB8AC3E}">
        <p14:creationId xmlns:p14="http://schemas.microsoft.com/office/powerpoint/2010/main" val="2836367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1232</TotalTime>
  <Words>4008</Words>
  <Application>Microsoft Office PowerPoint</Application>
  <PresentationFormat>On-screen Show (4:3)</PresentationFormat>
  <Paragraphs>998</Paragraphs>
  <Slides>60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ＭＳ Ｐゴシック</vt:lpstr>
      <vt:lpstr>Arial</vt:lpstr>
      <vt:lpstr>Arial Black</vt:lpstr>
      <vt:lpstr>Calibri</vt:lpstr>
      <vt:lpstr>Tahoma</vt:lpstr>
      <vt:lpstr>Times New Roman</vt:lpstr>
      <vt:lpstr>Verdana</vt:lpstr>
      <vt:lpstr>Wingdings</vt:lpstr>
      <vt:lpstr>Custom Design</vt:lpstr>
      <vt:lpstr>Consumer Decision Making</vt:lpstr>
      <vt:lpstr>Consumer Decision Making</vt:lpstr>
      <vt:lpstr>Outline</vt:lpstr>
      <vt:lpstr>Explore/Exploit in Consumer DM</vt:lpstr>
      <vt:lpstr>Explore/Exploit in Consumer DM</vt:lpstr>
      <vt:lpstr>But what about subjective rewards? (Riefer, Prior, Blair, Pavey, &amp; Love, 2017)</vt:lpstr>
      <vt:lpstr>Patterns of exploration</vt:lpstr>
      <vt:lpstr>Coherency maximization Hypothesis</vt:lpstr>
      <vt:lpstr>PowerPoint Presentation</vt:lpstr>
      <vt:lpstr>Results </vt:lpstr>
      <vt:lpstr>Results </vt:lpstr>
      <vt:lpstr>Logistic Regression Model</vt:lpstr>
      <vt:lpstr>Do preferences arise from choices?</vt:lpstr>
      <vt:lpstr>Do preferences arise from choices?</vt:lpstr>
      <vt:lpstr>Interim Summary</vt:lpstr>
      <vt:lpstr>Choice Blindness</vt:lpstr>
      <vt:lpstr>Choice Blindness: Which face do you find more attractive?</vt:lpstr>
      <vt:lpstr>PowerPoint Presentation</vt:lpstr>
      <vt:lpstr>Interim Discussion</vt:lpstr>
      <vt:lpstr>This first half poses the question:  Is consumer choice a constructive phenomenon?</vt:lpstr>
      <vt:lpstr>Theoretical Part II:  Models of consumer decision making</vt:lpstr>
      <vt:lpstr>Choice frameworks</vt:lpstr>
      <vt:lpstr> Rational choice theory </vt:lpstr>
      <vt:lpstr>Bounded rationality</vt:lpstr>
      <vt:lpstr> Constructive choice processes (Bettman, Luce &amp; Payne, 1998)  </vt:lpstr>
      <vt:lpstr>Example of consumer task</vt:lpstr>
      <vt:lpstr>General Decision Strategies</vt:lpstr>
      <vt:lpstr>Weighted additive model</vt:lpstr>
      <vt:lpstr>Weighted additive model</vt:lpstr>
      <vt:lpstr>Weighted additive model</vt:lpstr>
      <vt:lpstr>Weighted additive model</vt:lpstr>
      <vt:lpstr>Weighted additive model</vt:lpstr>
      <vt:lpstr>Equal weight or “Tallying”</vt:lpstr>
      <vt:lpstr>Equal weight</vt:lpstr>
      <vt:lpstr>Equal weight</vt:lpstr>
      <vt:lpstr>Lexicographic model  and  “Take-The-Best “ Heuristic</vt:lpstr>
      <vt:lpstr>Satisficing</vt:lpstr>
      <vt:lpstr>Decision Strategies</vt:lpstr>
      <vt:lpstr>Key consumer DM research findings </vt:lpstr>
      <vt:lpstr>Key consumer DM research findings </vt:lpstr>
      <vt:lpstr>Goal: Maximising Ease of Justification</vt:lpstr>
      <vt:lpstr>Choice under conflict: adding options</vt:lpstr>
      <vt:lpstr>Dominance</vt:lpstr>
      <vt:lpstr>Dominance</vt:lpstr>
      <vt:lpstr>Asymmetric dominance</vt:lpstr>
      <vt:lpstr>The paradox of “Too much choice”</vt:lpstr>
      <vt:lpstr>Jams experiment</vt:lpstr>
      <vt:lpstr>Choice overload</vt:lpstr>
      <vt:lpstr>Summary</vt:lpstr>
      <vt:lpstr>References</vt:lpstr>
      <vt:lpstr>Appendix: Additional examples for reason-based choice  </vt:lpstr>
      <vt:lpstr>Reason-based choice: Goal is maximizing ease of justification (Shafir, Simonson &amp; Tversky, 1993)</vt:lpstr>
      <vt:lpstr>PowerPoint Presentation</vt:lpstr>
      <vt:lpstr>PowerPoint Presentation</vt:lpstr>
      <vt:lpstr>Prefer versus cancel</vt:lpstr>
      <vt:lpstr>Reasons pro and con</vt:lpstr>
      <vt:lpstr>Definite vs disjunctive reasons</vt:lpstr>
      <vt:lpstr>Definite vs disjunctive reasons</vt:lpstr>
      <vt:lpstr>Definite vs disjunctive reasons</vt:lpstr>
      <vt:lpstr>Additional Strategies: Elimination-by-Aspects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PaLS</cp:lastModifiedBy>
  <cp:revision>70</cp:revision>
  <dcterms:created xsi:type="dcterms:W3CDTF">2005-07-13T12:26:50Z</dcterms:created>
  <dcterms:modified xsi:type="dcterms:W3CDTF">2017-03-24T14:28:20Z</dcterms:modified>
</cp:coreProperties>
</file>